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 id="259" r:id="rId6"/>
    <p:sldId id="260" r:id="rId7"/>
  </p:sldIdLst>
  <p:sldSz cx="7556500" cy="10693400"/>
  <p:notesSz cx="7556500" cy="10693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5E5E5"/>
    <a:srgbClr val="FFB8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2EDE90-25C6-4893-A91C-97574ED7FCA6}" v="140" dt="2026-07-23T22:21:27.80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49"/>
    <p:restoredTop sz="92693" autoAdjust="0"/>
  </p:normalViewPr>
  <p:slideViewPr>
    <p:cSldViewPr>
      <p:cViewPr>
        <p:scale>
          <a:sx n="170" d="100"/>
          <a:sy n="170" d="100"/>
        </p:scale>
        <p:origin x="546" y="-121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5994400" cy="1566545"/>
          </a:xfrm>
          <a:custGeom>
            <a:avLst/>
            <a:gdLst/>
            <a:ahLst/>
            <a:cxnLst/>
            <a:rect l="l" t="t" r="r" b="b"/>
            <a:pathLst>
              <a:path w="5994400" h="1566545">
                <a:moveTo>
                  <a:pt x="5993993" y="0"/>
                </a:moveTo>
                <a:lnTo>
                  <a:pt x="0" y="0"/>
                </a:lnTo>
                <a:lnTo>
                  <a:pt x="0" y="1565998"/>
                </a:lnTo>
                <a:lnTo>
                  <a:pt x="5993993" y="1565998"/>
                </a:lnTo>
                <a:lnTo>
                  <a:pt x="5993993" y="0"/>
                </a:lnTo>
                <a:close/>
              </a:path>
            </a:pathLst>
          </a:custGeom>
          <a:solidFill>
            <a:srgbClr val="000000"/>
          </a:solidFill>
        </p:spPr>
        <p:txBody>
          <a:bodyPr wrap="square" lIns="0" tIns="0" rIns="0" bIns="0" rtlCol="0"/>
          <a:lstStyle/>
          <a:p>
            <a:endParaRPr/>
          </a:p>
        </p:txBody>
      </p:sp>
      <p:sp>
        <p:nvSpPr>
          <p:cNvPr id="17" name="bg object 17"/>
          <p:cNvSpPr/>
          <p:nvPr/>
        </p:nvSpPr>
        <p:spPr>
          <a:xfrm>
            <a:off x="5993993" y="0"/>
            <a:ext cx="1566545" cy="1566545"/>
          </a:xfrm>
          <a:custGeom>
            <a:avLst/>
            <a:gdLst/>
            <a:ahLst/>
            <a:cxnLst/>
            <a:rect l="l" t="t" r="r" b="b"/>
            <a:pathLst>
              <a:path w="1566545" h="1566545">
                <a:moveTo>
                  <a:pt x="1565998" y="0"/>
                </a:moveTo>
                <a:lnTo>
                  <a:pt x="0" y="0"/>
                </a:lnTo>
                <a:lnTo>
                  <a:pt x="0" y="1565998"/>
                </a:lnTo>
                <a:lnTo>
                  <a:pt x="1565998" y="1565998"/>
                </a:lnTo>
                <a:lnTo>
                  <a:pt x="1565998" y="0"/>
                </a:lnTo>
                <a:close/>
              </a:path>
            </a:pathLst>
          </a:custGeom>
          <a:solidFill>
            <a:srgbClr val="FFB81C"/>
          </a:solidFill>
        </p:spPr>
        <p:txBody>
          <a:bodyPr wrap="square" lIns="0" tIns="0" rIns="0" bIns="0" rtlCol="0"/>
          <a:lstStyle/>
          <a:p>
            <a:endParaRPr/>
          </a:p>
        </p:txBody>
      </p:sp>
      <p:sp>
        <p:nvSpPr>
          <p:cNvPr id="18" name="bg object 18"/>
          <p:cNvSpPr/>
          <p:nvPr/>
        </p:nvSpPr>
        <p:spPr>
          <a:xfrm>
            <a:off x="6317997" y="324006"/>
            <a:ext cx="918210" cy="918210"/>
          </a:xfrm>
          <a:custGeom>
            <a:avLst/>
            <a:gdLst/>
            <a:ahLst/>
            <a:cxnLst/>
            <a:rect l="l" t="t" r="r" b="b"/>
            <a:pathLst>
              <a:path w="918209" h="918210">
                <a:moveTo>
                  <a:pt x="272148" y="712685"/>
                </a:moveTo>
                <a:lnTo>
                  <a:pt x="231732" y="715164"/>
                </a:lnTo>
                <a:lnTo>
                  <a:pt x="212471" y="744220"/>
                </a:lnTo>
                <a:lnTo>
                  <a:pt x="212471" y="917994"/>
                </a:lnTo>
                <a:lnTo>
                  <a:pt x="240614" y="917994"/>
                </a:lnTo>
                <a:lnTo>
                  <a:pt x="252892" y="915515"/>
                </a:lnTo>
                <a:lnTo>
                  <a:pt x="262915" y="908756"/>
                </a:lnTo>
                <a:lnTo>
                  <a:pt x="269671" y="898732"/>
                </a:lnTo>
                <a:lnTo>
                  <a:pt x="272148" y="886460"/>
                </a:lnTo>
                <a:lnTo>
                  <a:pt x="272148" y="712685"/>
                </a:lnTo>
                <a:close/>
              </a:path>
              <a:path w="918209" h="918210">
                <a:moveTo>
                  <a:pt x="88201" y="712685"/>
                </a:moveTo>
                <a:lnTo>
                  <a:pt x="0" y="712685"/>
                </a:lnTo>
                <a:lnTo>
                  <a:pt x="0" y="917994"/>
                </a:lnTo>
                <a:lnTo>
                  <a:pt x="87261" y="917994"/>
                </a:lnTo>
                <a:lnTo>
                  <a:pt x="131921" y="909927"/>
                </a:lnTo>
                <a:lnTo>
                  <a:pt x="164584" y="887739"/>
                </a:lnTo>
                <a:lnTo>
                  <a:pt x="172238" y="875030"/>
                </a:lnTo>
                <a:lnTo>
                  <a:pt x="59690" y="875030"/>
                </a:lnTo>
                <a:lnTo>
                  <a:pt x="59690" y="755662"/>
                </a:lnTo>
                <a:lnTo>
                  <a:pt x="173818" y="755662"/>
                </a:lnTo>
                <a:lnTo>
                  <a:pt x="164330" y="740737"/>
                </a:lnTo>
                <a:lnTo>
                  <a:pt x="131900" y="720067"/>
                </a:lnTo>
                <a:lnTo>
                  <a:pt x="88201" y="712685"/>
                </a:lnTo>
                <a:close/>
              </a:path>
              <a:path w="918209" h="918210">
                <a:moveTo>
                  <a:pt x="173818" y="755662"/>
                </a:moveTo>
                <a:lnTo>
                  <a:pt x="83693" y="755662"/>
                </a:lnTo>
                <a:lnTo>
                  <a:pt x="104833" y="759802"/>
                </a:lnTo>
                <a:lnTo>
                  <a:pt x="119013" y="771485"/>
                </a:lnTo>
                <a:lnTo>
                  <a:pt x="126975" y="789604"/>
                </a:lnTo>
                <a:lnTo>
                  <a:pt x="129461" y="813079"/>
                </a:lnTo>
                <a:lnTo>
                  <a:pt x="126837" y="839127"/>
                </a:lnTo>
                <a:lnTo>
                  <a:pt x="118584" y="858610"/>
                </a:lnTo>
                <a:lnTo>
                  <a:pt x="104148" y="870809"/>
                </a:lnTo>
                <a:lnTo>
                  <a:pt x="82969" y="875030"/>
                </a:lnTo>
                <a:lnTo>
                  <a:pt x="172238" y="875030"/>
                </a:lnTo>
                <a:lnTo>
                  <a:pt x="184632" y="854450"/>
                </a:lnTo>
                <a:lnTo>
                  <a:pt x="191452" y="813079"/>
                </a:lnTo>
                <a:lnTo>
                  <a:pt x="184508" y="772479"/>
                </a:lnTo>
                <a:lnTo>
                  <a:pt x="173818" y="755662"/>
                </a:lnTo>
                <a:close/>
              </a:path>
              <a:path w="918209" h="918210">
                <a:moveTo>
                  <a:pt x="380225" y="712685"/>
                </a:moveTo>
                <a:lnTo>
                  <a:pt x="331470" y="712685"/>
                </a:lnTo>
                <a:lnTo>
                  <a:pt x="316744" y="715659"/>
                </a:lnTo>
                <a:lnTo>
                  <a:pt x="304719" y="723768"/>
                </a:lnTo>
                <a:lnTo>
                  <a:pt x="296610" y="735794"/>
                </a:lnTo>
                <a:lnTo>
                  <a:pt x="293636" y="750519"/>
                </a:lnTo>
                <a:lnTo>
                  <a:pt x="293636" y="917994"/>
                </a:lnTo>
                <a:lnTo>
                  <a:pt x="346151" y="917994"/>
                </a:lnTo>
                <a:lnTo>
                  <a:pt x="346088" y="843991"/>
                </a:lnTo>
                <a:lnTo>
                  <a:pt x="345414" y="799271"/>
                </a:lnTo>
                <a:lnTo>
                  <a:pt x="343420" y="753275"/>
                </a:lnTo>
                <a:lnTo>
                  <a:pt x="389436" y="753275"/>
                </a:lnTo>
                <a:lnTo>
                  <a:pt x="387990" y="746379"/>
                </a:lnTo>
                <a:lnTo>
                  <a:pt x="380225" y="712685"/>
                </a:lnTo>
                <a:close/>
              </a:path>
              <a:path w="918209" h="918210">
                <a:moveTo>
                  <a:pt x="389436" y="753275"/>
                </a:moveTo>
                <a:lnTo>
                  <a:pt x="345198" y="753275"/>
                </a:lnTo>
                <a:lnTo>
                  <a:pt x="351975" y="790128"/>
                </a:lnTo>
                <a:lnTo>
                  <a:pt x="360111" y="831024"/>
                </a:lnTo>
                <a:lnTo>
                  <a:pt x="368948" y="874225"/>
                </a:lnTo>
                <a:lnTo>
                  <a:pt x="377825" y="917994"/>
                </a:lnTo>
                <a:lnTo>
                  <a:pt x="428447" y="917994"/>
                </a:lnTo>
                <a:lnTo>
                  <a:pt x="439318" y="873231"/>
                </a:lnTo>
                <a:lnTo>
                  <a:pt x="446076" y="843991"/>
                </a:lnTo>
                <a:lnTo>
                  <a:pt x="406768" y="843991"/>
                </a:lnTo>
                <a:lnTo>
                  <a:pt x="402103" y="816556"/>
                </a:lnTo>
                <a:lnTo>
                  <a:pt x="395563" y="782510"/>
                </a:lnTo>
                <a:lnTo>
                  <a:pt x="389436" y="753275"/>
                </a:lnTo>
                <a:close/>
              </a:path>
              <a:path w="918209" h="918210">
                <a:moveTo>
                  <a:pt x="522820" y="753275"/>
                </a:moveTo>
                <a:lnTo>
                  <a:pt x="467106" y="753275"/>
                </a:lnTo>
                <a:lnTo>
                  <a:pt x="466491" y="774042"/>
                </a:lnTo>
                <a:lnTo>
                  <a:pt x="465757" y="816556"/>
                </a:lnTo>
                <a:lnTo>
                  <a:pt x="465518" y="917994"/>
                </a:lnTo>
                <a:lnTo>
                  <a:pt x="580923" y="917994"/>
                </a:lnTo>
                <a:lnTo>
                  <a:pt x="582095" y="914057"/>
                </a:lnTo>
                <a:lnTo>
                  <a:pt x="522820" y="914057"/>
                </a:lnTo>
                <a:lnTo>
                  <a:pt x="522820" y="753275"/>
                </a:lnTo>
                <a:close/>
              </a:path>
              <a:path w="918209" h="918210">
                <a:moveTo>
                  <a:pt x="720893" y="877417"/>
                </a:moveTo>
                <a:lnTo>
                  <a:pt x="658495" y="877417"/>
                </a:lnTo>
                <a:lnTo>
                  <a:pt x="671156" y="917994"/>
                </a:lnTo>
                <a:lnTo>
                  <a:pt x="778002" y="917994"/>
                </a:lnTo>
                <a:lnTo>
                  <a:pt x="788911" y="897280"/>
                </a:lnTo>
                <a:lnTo>
                  <a:pt x="727417" y="897280"/>
                </a:lnTo>
                <a:lnTo>
                  <a:pt x="720893" y="877417"/>
                </a:lnTo>
                <a:close/>
              </a:path>
              <a:path w="918209" h="918210">
                <a:moveTo>
                  <a:pt x="877178" y="851154"/>
                </a:moveTo>
                <a:lnTo>
                  <a:pt x="813816" y="851154"/>
                </a:lnTo>
                <a:lnTo>
                  <a:pt x="848347" y="917994"/>
                </a:lnTo>
                <a:lnTo>
                  <a:pt x="918006" y="917994"/>
                </a:lnTo>
                <a:lnTo>
                  <a:pt x="877178" y="851154"/>
                </a:lnTo>
                <a:close/>
              </a:path>
              <a:path w="918209" h="918210">
                <a:moveTo>
                  <a:pt x="666000" y="710298"/>
                </a:moveTo>
                <a:lnTo>
                  <a:pt x="610298" y="710298"/>
                </a:lnTo>
                <a:lnTo>
                  <a:pt x="600388" y="711896"/>
                </a:lnTo>
                <a:lnTo>
                  <a:pt x="591673" y="716394"/>
                </a:lnTo>
                <a:lnTo>
                  <a:pt x="584759" y="723349"/>
                </a:lnTo>
                <a:lnTo>
                  <a:pt x="580250" y="732320"/>
                </a:lnTo>
                <a:lnTo>
                  <a:pt x="522820" y="914057"/>
                </a:lnTo>
                <a:lnTo>
                  <a:pt x="582095" y="914057"/>
                </a:lnTo>
                <a:lnTo>
                  <a:pt x="593001" y="877417"/>
                </a:lnTo>
                <a:lnTo>
                  <a:pt x="720893" y="877417"/>
                </a:lnTo>
                <a:lnTo>
                  <a:pt x="705993" y="832053"/>
                </a:lnTo>
                <a:lnTo>
                  <a:pt x="603415" y="832053"/>
                </a:lnTo>
                <a:lnTo>
                  <a:pt x="609543" y="809996"/>
                </a:lnTo>
                <a:lnTo>
                  <a:pt x="615248" y="788684"/>
                </a:lnTo>
                <a:lnTo>
                  <a:pt x="620158" y="769251"/>
                </a:lnTo>
                <a:lnTo>
                  <a:pt x="624395" y="750887"/>
                </a:lnTo>
                <a:lnTo>
                  <a:pt x="679332" y="750887"/>
                </a:lnTo>
                <a:lnTo>
                  <a:pt x="666000" y="710298"/>
                </a:lnTo>
                <a:close/>
              </a:path>
              <a:path w="918209" h="918210">
                <a:moveTo>
                  <a:pt x="784009" y="710298"/>
                </a:moveTo>
                <a:lnTo>
                  <a:pt x="715873" y="710298"/>
                </a:lnTo>
                <a:lnTo>
                  <a:pt x="779119" y="814501"/>
                </a:lnTo>
                <a:lnTo>
                  <a:pt x="727417" y="897280"/>
                </a:lnTo>
                <a:lnTo>
                  <a:pt x="788911" y="897280"/>
                </a:lnTo>
                <a:lnTo>
                  <a:pt x="813206" y="851154"/>
                </a:lnTo>
                <a:lnTo>
                  <a:pt x="877178" y="851154"/>
                </a:lnTo>
                <a:lnTo>
                  <a:pt x="850988" y="808278"/>
                </a:lnTo>
                <a:lnTo>
                  <a:pt x="872596" y="774763"/>
                </a:lnTo>
                <a:lnTo>
                  <a:pt x="816571" y="774763"/>
                </a:lnTo>
                <a:lnTo>
                  <a:pt x="784009" y="710298"/>
                </a:lnTo>
                <a:close/>
              </a:path>
              <a:path w="918209" h="918210">
                <a:moveTo>
                  <a:pt x="522820" y="712685"/>
                </a:moveTo>
                <a:lnTo>
                  <a:pt x="467855" y="712685"/>
                </a:lnTo>
                <a:lnTo>
                  <a:pt x="454844" y="714873"/>
                </a:lnTo>
                <a:lnTo>
                  <a:pt x="455266" y="714873"/>
                </a:lnTo>
                <a:lnTo>
                  <a:pt x="444679" y="720610"/>
                </a:lnTo>
                <a:lnTo>
                  <a:pt x="424154" y="768764"/>
                </a:lnTo>
                <a:lnTo>
                  <a:pt x="411855" y="822175"/>
                </a:lnTo>
                <a:lnTo>
                  <a:pt x="407797" y="843991"/>
                </a:lnTo>
                <a:lnTo>
                  <a:pt x="446076" y="843991"/>
                </a:lnTo>
                <a:lnTo>
                  <a:pt x="449373" y="829724"/>
                </a:lnTo>
                <a:lnTo>
                  <a:pt x="458233" y="789172"/>
                </a:lnTo>
                <a:lnTo>
                  <a:pt x="465518" y="753275"/>
                </a:lnTo>
                <a:lnTo>
                  <a:pt x="522820" y="753275"/>
                </a:lnTo>
                <a:lnTo>
                  <a:pt x="522820" y="712685"/>
                </a:lnTo>
                <a:close/>
              </a:path>
              <a:path w="918209" h="918210">
                <a:moveTo>
                  <a:pt x="679332" y="750887"/>
                </a:moveTo>
                <a:lnTo>
                  <a:pt x="625221" y="750887"/>
                </a:lnTo>
                <a:lnTo>
                  <a:pt x="629303" y="767487"/>
                </a:lnTo>
                <a:lnTo>
                  <a:pt x="634465" y="786869"/>
                </a:lnTo>
                <a:lnTo>
                  <a:pt x="640490" y="808278"/>
                </a:lnTo>
                <a:lnTo>
                  <a:pt x="647471" y="832053"/>
                </a:lnTo>
                <a:lnTo>
                  <a:pt x="705993" y="832053"/>
                </a:lnTo>
                <a:lnTo>
                  <a:pt x="679332" y="750887"/>
                </a:lnTo>
                <a:close/>
              </a:path>
              <a:path w="918209" h="918210">
                <a:moveTo>
                  <a:pt x="914158" y="710298"/>
                </a:moveTo>
                <a:lnTo>
                  <a:pt x="870089" y="710298"/>
                </a:lnTo>
                <a:lnTo>
                  <a:pt x="861528" y="711483"/>
                </a:lnTo>
                <a:lnTo>
                  <a:pt x="853741" y="714873"/>
                </a:lnTo>
                <a:lnTo>
                  <a:pt x="847140" y="720220"/>
                </a:lnTo>
                <a:lnTo>
                  <a:pt x="842137" y="727278"/>
                </a:lnTo>
                <a:lnTo>
                  <a:pt x="817410" y="774763"/>
                </a:lnTo>
                <a:lnTo>
                  <a:pt x="872596" y="774763"/>
                </a:lnTo>
                <a:lnTo>
                  <a:pt x="914158" y="710298"/>
                </a:lnTo>
                <a:close/>
              </a:path>
              <a:path w="918209" h="918210">
                <a:moveTo>
                  <a:pt x="501218" y="0"/>
                </a:moveTo>
                <a:lnTo>
                  <a:pt x="277101" y="0"/>
                </a:lnTo>
                <a:lnTo>
                  <a:pt x="277101" y="190754"/>
                </a:lnTo>
                <a:lnTo>
                  <a:pt x="527926" y="190754"/>
                </a:lnTo>
                <a:lnTo>
                  <a:pt x="574456" y="200130"/>
                </a:lnTo>
                <a:lnTo>
                  <a:pt x="612571" y="225691"/>
                </a:lnTo>
                <a:lnTo>
                  <a:pt x="638104" y="263588"/>
                </a:lnTo>
                <a:lnTo>
                  <a:pt x="646887" y="309968"/>
                </a:lnTo>
                <a:lnTo>
                  <a:pt x="637056" y="354609"/>
                </a:lnTo>
                <a:lnTo>
                  <a:pt x="611886" y="390979"/>
                </a:lnTo>
                <a:lnTo>
                  <a:pt x="574999" y="415457"/>
                </a:lnTo>
                <a:lnTo>
                  <a:pt x="530021" y="424421"/>
                </a:lnTo>
                <a:lnTo>
                  <a:pt x="277101" y="424421"/>
                </a:lnTo>
                <a:lnTo>
                  <a:pt x="277101" y="512381"/>
                </a:lnTo>
                <a:lnTo>
                  <a:pt x="284430" y="548678"/>
                </a:lnTo>
                <a:lnTo>
                  <a:pt x="304419" y="578321"/>
                </a:lnTo>
                <a:lnTo>
                  <a:pt x="334065" y="598308"/>
                </a:lnTo>
                <a:lnTo>
                  <a:pt x="370370" y="605637"/>
                </a:lnTo>
                <a:lnTo>
                  <a:pt x="555828" y="605637"/>
                </a:lnTo>
                <a:lnTo>
                  <a:pt x="607493" y="602264"/>
                </a:lnTo>
                <a:lnTo>
                  <a:pt x="655663" y="592335"/>
                </a:lnTo>
                <a:lnTo>
                  <a:pt x="699880" y="576142"/>
                </a:lnTo>
                <a:lnTo>
                  <a:pt x="739687" y="553972"/>
                </a:lnTo>
                <a:lnTo>
                  <a:pt x="774625" y="526114"/>
                </a:lnTo>
                <a:lnTo>
                  <a:pt x="804237" y="492859"/>
                </a:lnTo>
                <a:lnTo>
                  <a:pt x="828066" y="454493"/>
                </a:lnTo>
                <a:lnTo>
                  <a:pt x="845653" y="411308"/>
                </a:lnTo>
                <a:lnTo>
                  <a:pt x="856541" y="363591"/>
                </a:lnTo>
                <a:lnTo>
                  <a:pt x="860272" y="311632"/>
                </a:lnTo>
                <a:lnTo>
                  <a:pt x="857088" y="258762"/>
                </a:lnTo>
                <a:lnTo>
                  <a:pt x="847788" y="211294"/>
                </a:lnTo>
                <a:lnTo>
                  <a:pt x="832748" y="169076"/>
                </a:lnTo>
                <a:lnTo>
                  <a:pt x="812345" y="131953"/>
                </a:lnTo>
                <a:lnTo>
                  <a:pt x="786955" y="99773"/>
                </a:lnTo>
                <a:lnTo>
                  <a:pt x="756954" y="72382"/>
                </a:lnTo>
                <a:lnTo>
                  <a:pt x="722720" y="49625"/>
                </a:lnTo>
                <a:lnTo>
                  <a:pt x="684628" y="31351"/>
                </a:lnTo>
                <a:lnTo>
                  <a:pt x="643056" y="17404"/>
                </a:lnTo>
                <a:lnTo>
                  <a:pt x="598379" y="7633"/>
                </a:lnTo>
                <a:lnTo>
                  <a:pt x="550974" y="1882"/>
                </a:lnTo>
                <a:lnTo>
                  <a:pt x="501218" y="0"/>
                </a:lnTo>
                <a:close/>
              </a:path>
              <a:path w="918209" h="918210">
                <a:moveTo>
                  <a:pt x="277101" y="190754"/>
                </a:moveTo>
                <a:lnTo>
                  <a:pt x="57734" y="190754"/>
                </a:lnTo>
                <a:lnTo>
                  <a:pt x="57734" y="424421"/>
                </a:lnTo>
                <a:lnTo>
                  <a:pt x="277101" y="424421"/>
                </a:lnTo>
                <a:lnTo>
                  <a:pt x="277101" y="190754"/>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44500" y="9995247"/>
            <a:ext cx="3418204" cy="375920"/>
          </a:xfrm>
          <a:prstGeom prst="rect">
            <a:avLst/>
          </a:prstGeom>
        </p:spPr>
        <p:txBody>
          <a:bodyPr wrap="square" lIns="0" tIns="0" rIns="0" bIns="0">
            <a:spAutoFit/>
          </a:bodyPr>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hyperlink" Target="http://www.reece.com.au/storefinde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reece.com.au/storefinder"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hyperlink" Target="http://www.reece.com.au/storefinder"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773996"/>
            <a:ext cx="7560309" cy="918210"/>
          </a:xfrm>
          <a:custGeom>
            <a:avLst/>
            <a:gdLst/>
            <a:ahLst/>
            <a:cxnLst/>
            <a:rect l="l" t="t" r="r" b="b"/>
            <a:pathLst>
              <a:path w="7560309" h="918209">
                <a:moveTo>
                  <a:pt x="7559992" y="0"/>
                </a:moveTo>
                <a:lnTo>
                  <a:pt x="0" y="0"/>
                </a:lnTo>
                <a:lnTo>
                  <a:pt x="0" y="918006"/>
                </a:lnTo>
                <a:lnTo>
                  <a:pt x="7559992" y="918006"/>
                </a:lnTo>
                <a:lnTo>
                  <a:pt x="7559992"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0"/>
            <a:ext cx="7560309" cy="1566545"/>
            <a:chOff x="0" y="0"/>
            <a:chExt cx="7560309" cy="1566545"/>
          </a:xfrm>
        </p:grpSpPr>
        <p:sp>
          <p:nvSpPr>
            <p:cNvPr id="4" name="object 4"/>
            <p:cNvSpPr/>
            <p:nvPr/>
          </p:nvSpPr>
          <p:spPr>
            <a:xfrm>
              <a:off x="0" y="0"/>
              <a:ext cx="5994400" cy="1566545"/>
            </a:xfrm>
            <a:custGeom>
              <a:avLst/>
              <a:gdLst/>
              <a:ahLst/>
              <a:cxnLst/>
              <a:rect l="l" t="t" r="r" b="b"/>
              <a:pathLst>
                <a:path w="5994400" h="1566545">
                  <a:moveTo>
                    <a:pt x="5993993" y="0"/>
                  </a:moveTo>
                  <a:lnTo>
                    <a:pt x="0" y="0"/>
                  </a:lnTo>
                  <a:lnTo>
                    <a:pt x="0" y="1565998"/>
                  </a:lnTo>
                  <a:lnTo>
                    <a:pt x="5993993" y="1565998"/>
                  </a:lnTo>
                  <a:lnTo>
                    <a:pt x="5993993" y="0"/>
                  </a:lnTo>
                  <a:close/>
                </a:path>
              </a:pathLst>
            </a:custGeom>
            <a:solidFill>
              <a:srgbClr val="000000"/>
            </a:solidFill>
          </p:spPr>
          <p:txBody>
            <a:bodyPr wrap="square" lIns="0" tIns="0" rIns="0" bIns="0" rtlCol="0"/>
            <a:lstStyle/>
            <a:p>
              <a:endParaRPr/>
            </a:p>
          </p:txBody>
        </p:sp>
        <p:sp>
          <p:nvSpPr>
            <p:cNvPr id="5" name="object 5"/>
            <p:cNvSpPr/>
            <p:nvPr/>
          </p:nvSpPr>
          <p:spPr>
            <a:xfrm>
              <a:off x="5993993" y="0"/>
              <a:ext cx="1566545" cy="1566545"/>
            </a:xfrm>
            <a:custGeom>
              <a:avLst/>
              <a:gdLst/>
              <a:ahLst/>
              <a:cxnLst/>
              <a:rect l="l" t="t" r="r" b="b"/>
              <a:pathLst>
                <a:path w="1566545" h="1566545">
                  <a:moveTo>
                    <a:pt x="1565998" y="0"/>
                  </a:moveTo>
                  <a:lnTo>
                    <a:pt x="0" y="0"/>
                  </a:lnTo>
                  <a:lnTo>
                    <a:pt x="0" y="1565998"/>
                  </a:lnTo>
                  <a:lnTo>
                    <a:pt x="1565998" y="1565998"/>
                  </a:lnTo>
                  <a:lnTo>
                    <a:pt x="1565998" y="0"/>
                  </a:lnTo>
                  <a:close/>
                </a:path>
              </a:pathLst>
            </a:custGeom>
            <a:solidFill>
              <a:srgbClr val="FFB81C"/>
            </a:solidFill>
          </p:spPr>
          <p:txBody>
            <a:bodyPr wrap="square" lIns="0" tIns="0" rIns="0" bIns="0" rtlCol="0"/>
            <a:lstStyle/>
            <a:p>
              <a:endParaRPr/>
            </a:p>
          </p:txBody>
        </p:sp>
        <p:sp>
          <p:nvSpPr>
            <p:cNvPr id="6" name="object 6"/>
            <p:cNvSpPr/>
            <p:nvPr/>
          </p:nvSpPr>
          <p:spPr>
            <a:xfrm>
              <a:off x="6317997" y="324006"/>
              <a:ext cx="918210" cy="918210"/>
            </a:xfrm>
            <a:custGeom>
              <a:avLst/>
              <a:gdLst/>
              <a:ahLst/>
              <a:cxnLst/>
              <a:rect l="l" t="t" r="r" b="b"/>
              <a:pathLst>
                <a:path w="918209" h="918210">
                  <a:moveTo>
                    <a:pt x="272148" y="712685"/>
                  </a:moveTo>
                  <a:lnTo>
                    <a:pt x="231732" y="715164"/>
                  </a:lnTo>
                  <a:lnTo>
                    <a:pt x="212471" y="744220"/>
                  </a:lnTo>
                  <a:lnTo>
                    <a:pt x="212471" y="917994"/>
                  </a:lnTo>
                  <a:lnTo>
                    <a:pt x="240614" y="917994"/>
                  </a:lnTo>
                  <a:lnTo>
                    <a:pt x="252892" y="915515"/>
                  </a:lnTo>
                  <a:lnTo>
                    <a:pt x="262915" y="908756"/>
                  </a:lnTo>
                  <a:lnTo>
                    <a:pt x="269671" y="898732"/>
                  </a:lnTo>
                  <a:lnTo>
                    <a:pt x="272148" y="886460"/>
                  </a:lnTo>
                  <a:lnTo>
                    <a:pt x="272148" y="712685"/>
                  </a:lnTo>
                  <a:close/>
                </a:path>
                <a:path w="918209" h="918210">
                  <a:moveTo>
                    <a:pt x="88201" y="712685"/>
                  </a:moveTo>
                  <a:lnTo>
                    <a:pt x="0" y="712685"/>
                  </a:lnTo>
                  <a:lnTo>
                    <a:pt x="0" y="917994"/>
                  </a:lnTo>
                  <a:lnTo>
                    <a:pt x="87261" y="917994"/>
                  </a:lnTo>
                  <a:lnTo>
                    <a:pt x="131921" y="909927"/>
                  </a:lnTo>
                  <a:lnTo>
                    <a:pt x="164584" y="887739"/>
                  </a:lnTo>
                  <a:lnTo>
                    <a:pt x="172238" y="875030"/>
                  </a:lnTo>
                  <a:lnTo>
                    <a:pt x="59690" y="875030"/>
                  </a:lnTo>
                  <a:lnTo>
                    <a:pt x="59690" y="755662"/>
                  </a:lnTo>
                  <a:lnTo>
                    <a:pt x="173818" y="755662"/>
                  </a:lnTo>
                  <a:lnTo>
                    <a:pt x="164330" y="740737"/>
                  </a:lnTo>
                  <a:lnTo>
                    <a:pt x="131900" y="720067"/>
                  </a:lnTo>
                  <a:lnTo>
                    <a:pt x="88201" y="712685"/>
                  </a:lnTo>
                  <a:close/>
                </a:path>
                <a:path w="918209" h="918210">
                  <a:moveTo>
                    <a:pt x="173818" y="755662"/>
                  </a:moveTo>
                  <a:lnTo>
                    <a:pt x="83693" y="755662"/>
                  </a:lnTo>
                  <a:lnTo>
                    <a:pt x="104833" y="759802"/>
                  </a:lnTo>
                  <a:lnTo>
                    <a:pt x="119013" y="771485"/>
                  </a:lnTo>
                  <a:lnTo>
                    <a:pt x="126975" y="789604"/>
                  </a:lnTo>
                  <a:lnTo>
                    <a:pt x="129461" y="813079"/>
                  </a:lnTo>
                  <a:lnTo>
                    <a:pt x="126837" y="839127"/>
                  </a:lnTo>
                  <a:lnTo>
                    <a:pt x="118584" y="858610"/>
                  </a:lnTo>
                  <a:lnTo>
                    <a:pt x="104148" y="870809"/>
                  </a:lnTo>
                  <a:lnTo>
                    <a:pt x="82969" y="875030"/>
                  </a:lnTo>
                  <a:lnTo>
                    <a:pt x="172238" y="875030"/>
                  </a:lnTo>
                  <a:lnTo>
                    <a:pt x="184632" y="854450"/>
                  </a:lnTo>
                  <a:lnTo>
                    <a:pt x="191452" y="813079"/>
                  </a:lnTo>
                  <a:lnTo>
                    <a:pt x="184508" y="772479"/>
                  </a:lnTo>
                  <a:lnTo>
                    <a:pt x="173818" y="755662"/>
                  </a:lnTo>
                  <a:close/>
                </a:path>
                <a:path w="918209" h="918210">
                  <a:moveTo>
                    <a:pt x="380225" y="712685"/>
                  </a:moveTo>
                  <a:lnTo>
                    <a:pt x="331470" y="712685"/>
                  </a:lnTo>
                  <a:lnTo>
                    <a:pt x="316744" y="715659"/>
                  </a:lnTo>
                  <a:lnTo>
                    <a:pt x="304719" y="723768"/>
                  </a:lnTo>
                  <a:lnTo>
                    <a:pt x="296610" y="735794"/>
                  </a:lnTo>
                  <a:lnTo>
                    <a:pt x="293636" y="750519"/>
                  </a:lnTo>
                  <a:lnTo>
                    <a:pt x="293636" y="917994"/>
                  </a:lnTo>
                  <a:lnTo>
                    <a:pt x="346151" y="917994"/>
                  </a:lnTo>
                  <a:lnTo>
                    <a:pt x="346088" y="843991"/>
                  </a:lnTo>
                  <a:lnTo>
                    <a:pt x="345414" y="799271"/>
                  </a:lnTo>
                  <a:lnTo>
                    <a:pt x="343420" y="753275"/>
                  </a:lnTo>
                  <a:lnTo>
                    <a:pt x="389436" y="753275"/>
                  </a:lnTo>
                  <a:lnTo>
                    <a:pt x="387990" y="746379"/>
                  </a:lnTo>
                  <a:lnTo>
                    <a:pt x="380225" y="712685"/>
                  </a:lnTo>
                  <a:close/>
                </a:path>
                <a:path w="918209" h="918210">
                  <a:moveTo>
                    <a:pt x="389436" y="753275"/>
                  </a:moveTo>
                  <a:lnTo>
                    <a:pt x="345198" y="753275"/>
                  </a:lnTo>
                  <a:lnTo>
                    <a:pt x="351975" y="790128"/>
                  </a:lnTo>
                  <a:lnTo>
                    <a:pt x="360111" y="831024"/>
                  </a:lnTo>
                  <a:lnTo>
                    <a:pt x="368948" y="874225"/>
                  </a:lnTo>
                  <a:lnTo>
                    <a:pt x="377825" y="917994"/>
                  </a:lnTo>
                  <a:lnTo>
                    <a:pt x="428447" y="917994"/>
                  </a:lnTo>
                  <a:lnTo>
                    <a:pt x="439318" y="873231"/>
                  </a:lnTo>
                  <a:lnTo>
                    <a:pt x="446076" y="843991"/>
                  </a:lnTo>
                  <a:lnTo>
                    <a:pt x="406768" y="843991"/>
                  </a:lnTo>
                  <a:lnTo>
                    <a:pt x="402103" y="816556"/>
                  </a:lnTo>
                  <a:lnTo>
                    <a:pt x="395563" y="782510"/>
                  </a:lnTo>
                  <a:lnTo>
                    <a:pt x="389436" y="753275"/>
                  </a:lnTo>
                  <a:close/>
                </a:path>
                <a:path w="918209" h="918210">
                  <a:moveTo>
                    <a:pt x="522820" y="753275"/>
                  </a:moveTo>
                  <a:lnTo>
                    <a:pt x="467106" y="753275"/>
                  </a:lnTo>
                  <a:lnTo>
                    <a:pt x="466491" y="774042"/>
                  </a:lnTo>
                  <a:lnTo>
                    <a:pt x="465757" y="816556"/>
                  </a:lnTo>
                  <a:lnTo>
                    <a:pt x="465518" y="917994"/>
                  </a:lnTo>
                  <a:lnTo>
                    <a:pt x="580923" y="917994"/>
                  </a:lnTo>
                  <a:lnTo>
                    <a:pt x="582095" y="914057"/>
                  </a:lnTo>
                  <a:lnTo>
                    <a:pt x="522820" y="914057"/>
                  </a:lnTo>
                  <a:lnTo>
                    <a:pt x="522820" y="753275"/>
                  </a:lnTo>
                  <a:close/>
                </a:path>
                <a:path w="918209" h="918210">
                  <a:moveTo>
                    <a:pt x="720893" y="877417"/>
                  </a:moveTo>
                  <a:lnTo>
                    <a:pt x="658495" y="877417"/>
                  </a:lnTo>
                  <a:lnTo>
                    <a:pt x="671156" y="917994"/>
                  </a:lnTo>
                  <a:lnTo>
                    <a:pt x="778002" y="917994"/>
                  </a:lnTo>
                  <a:lnTo>
                    <a:pt x="788911" y="897280"/>
                  </a:lnTo>
                  <a:lnTo>
                    <a:pt x="727417" y="897280"/>
                  </a:lnTo>
                  <a:lnTo>
                    <a:pt x="720893" y="877417"/>
                  </a:lnTo>
                  <a:close/>
                </a:path>
                <a:path w="918209" h="918210">
                  <a:moveTo>
                    <a:pt x="877178" y="851154"/>
                  </a:moveTo>
                  <a:lnTo>
                    <a:pt x="813816" y="851154"/>
                  </a:lnTo>
                  <a:lnTo>
                    <a:pt x="848347" y="917994"/>
                  </a:lnTo>
                  <a:lnTo>
                    <a:pt x="918006" y="917994"/>
                  </a:lnTo>
                  <a:lnTo>
                    <a:pt x="877178" y="851154"/>
                  </a:lnTo>
                  <a:close/>
                </a:path>
                <a:path w="918209" h="918210">
                  <a:moveTo>
                    <a:pt x="666000" y="710298"/>
                  </a:moveTo>
                  <a:lnTo>
                    <a:pt x="610298" y="710298"/>
                  </a:lnTo>
                  <a:lnTo>
                    <a:pt x="600388" y="711896"/>
                  </a:lnTo>
                  <a:lnTo>
                    <a:pt x="591673" y="716394"/>
                  </a:lnTo>
                  <a:lnTo>
                    <a:pt x="584759" y="723349"/>
                  </a:lnTo>
                  <a:lnTo>
                    <a:pt x="580250" y="732320"/>
                  </a:lnTo>
                  <a:lnTo>
                    <a:pt x="522820" y="914057"/>
                  </a:lnTo>
                  <a:lnTo>
                    <a:pt x="582095" y="914057"/>
                  </a:lnTo>
                  <a:lnTo>
                    <a:pt x="593001" y="877417"/>
                  </a:lnTo>
                  <a:lnTo>
                    <a:pt x="720893" y="877417"/>
                  </a:lnTo>
                  <a:lnTo>
                    <a:pt x="705993" y="832053"/>
                  </a:lnTo>
                  <a:lnTo>
                    <a:pt x="603415" y="832053"/>
                  </a:lnTo>
                  <a:lnTo>
                    <a:pt x="609543" y="809996"/>
                  </a:lnTo>
                  <a:lnTo>
                    <a:pt x="615248" y="788684"/>
                  </a:lnTo>
                  <a:lnTo>
                    <a:pt x="620158" y="769251"/>
                  </a:lnTo>
                  <a:lnTo>
                    <a:pt x="624395" y="750887"/>
                  </a:lnTo>
                  <a:lnTo>
                    <a:pt x="679332" y="750887"/>
                  </a:lnTo>
                  <a:lnTo>
                    <a:pt x="666000" y="710298"/>
                  </a:lnTo>
                  <a:close/>
                </a:path>
                <a:path w="918209" h="918210">
                  <a:moveTo>
                    <a:pt x="784009" y="710298"/>
                  </a:moveTo>
                  <a:lnTo>
                    <a:pt x="715873" y="710298"/>
                  </a:lnTo>
                  <a:lnTo>
                    <a:pt x="779119" y="814501"/>
                  </a:lnTo>
                  <a:lnTo>
                    <a:pt x="727417" y="897280"/>
                  </a:lnTo>
                  <a:lnTo>
                    <a:pt x="788911" y="897280"/>
                  </a:lnTo>
                  <a:lnTo>
                    <a:pt x="813206" y="851154"/>
                  </a:lnTo>
                  <a:lnTo>
                    <a:pt x="877178" y="851154"/>
                  </a:lnTo>
                  <a:lnTo>
                    <a:pt x="850988" y="808278"/>
                  </a:lnTo>
                  <a:lnTo>
                    <a:pt x="872596" y="774763"/>
                  </a:lnTo>
                  <a:lnTo>
                    <a:pt x="816571" y="774763"/>
                  </a:lnTo>
                  <a:lnTo>
                    <a:pt x="784009" y="710298"/>
                  </a:lnTo>
                  <a:close/>
                </a:path>
                <a:path w="918209" h="918210">
                  <a:moveTo>
                    <a:pt x="522820" y="712685"/>
                  </a:moveTo>
                  <a:lnTo>
                    <a:pt x="467855" y="712685"/>
                  </a:lnTo>
                  <a:lnTo>
                    <a:pt x="454844" y="714873"/>
                  </a:lnTo>
                  <a:lnTo>
                    <a:pt x="455266" y="714873"/>
                  </a:lnTo>
                  <a:lnTo>
                    <a:pt x="444679" y="720610"/>
                  </a:lnTo>
                  <a:lnTo>
                    <a:pt x="424154" y="768764"/>
                  </a:lnTo>
                  <a:lnTo>
                    <a:pt x="411855" y="822175"/>
                  </a:lnTo>
                  <a:lnTo>
                    <a:pt x="407797" y="843991"/>
                  </a:lnTo>
                  <a:lnTo>
                    <a:pt x="446076" y="843991"/>
                  </a:lnTo>
                  <a:lnTo>
                    <a:pt x="449373" y="829724"/>
                  </a:lnTo>
                  <a:lnTo>
                    <a:pt x="458233" y="789172"/>
                  </a:lnTo>
                  <a:lnTo>
                    <a:pt x="465518" y="753275"/>
                  </a:lnTo>
                  <a:lnTo>
                    <a:pt x="522820" y="753275"/>
                  </a:lnTo>
                  <a:lnTo>
                    <a:pt x="522820" y="712685"/>
                  </a:lnTo>
                  <a:close/>
                </a:path>
                <a:path w="918209" h="918210">
                  <a:moveTo>
                    <a:pt x="679332" y="750887"/>
                  </a:moveTo>
                  <a:lnTo>
                    <a:pt x="625221" y="750887"/>
                  </a:lnTo>
                  <a:lnTo>
                    <a:pt x="629303" y="767487"/>
                  </a:lnTo>
                  <a:lnTo>
                    <a:pt x="634465" y="786869"/>
                  </a:lnTo>
                  <a:lnTo>
                    <a:pt x="640490" y="808278"/>
                  </a:lnTo>
                  <a:lnTo>
                    <a:pt x="647471" y="832053"/>
                  </a:lnTo>
                  <a:lnTo>
                    <a:pt x="705993" y="832053"/>
                  </a:lnTo>
                  <a:lnTo>
                    <a:pt x="679332" y="750887"/>
                  </a:lnTo>
                  <a:close/>
                </a:path>
                <a:path w="918209" h="918210">
                  <a:moveTo>
                    <a:pt x="914158" y="710298"/>
                  </a:moveTo>
                  <a:lnTo>
                    <a:pt x="870089" y="710298"/>
                  </a:lnTo>
                  <a:lnTo>
                    <a:pt x="861528" y="711483"/>
                  </a:lnTo>
                  <a:lnTo>
                    <a:pt x="853741" y="714873"/>
                  </a:lnTo>
                  <a:lnTo>
                    <a:pt x="847140" y="720220"/>
                  </a:lnTo>
                  <a:lnTo>
                    <a:pt x="842137" y="727278"/>
                  </a:lnTo>
                  <a:lnTo>
                    <a:pt x="817410" y="774763"/>
                  </a:lnTo>
                  <a:lnTo>
                    <a:pt x="872596" y="774763"/>
                  </a:lnTo>
                  <a:lnTo>
                    <a:pt x="914158" y="710298"/>
                  </a:lnTo>
                  <a:close/>
                </a:path>
                <a:path w="918209" h="918210">
                  <a:moveTo>
                    <a:pt x="501218" y="0"/>
                  </a:moveTo>
                  <a:lnTo>
                    <a:pt x="277101" y="0"/>
                  </a:lnTo>
                  <a:lnTo>
                    <a:pt x="277101" y="190754"/>
                  </a:lnTo>
                  <a:lnTo>
                    <a:pt x="527926" y="190754"/>
                  </a:lnTo>
                  <a:lnTo>
                    <a:pt x="574456" y="200130"/>
                  </a:lnTo>
                  <a:lnTo>
                    <a:pt x="612571" y="225691"/>
                  </a:lnTo>
                  <a:lnTo>
                    <a:pt x="638104" y="263588"/>
                  </a:lnTo>
                  <a:lnTo>
                    <a:pt x="646887" y="309968"/>
                  </a:lnTo>
                  <a:lnTo>
                    <a:pt x="637056" y="354609"/>
                  </a:lnTo>
                  <a:lnTo>
                    <a:pt x="611886" y="390979"/>
                  </a:lnTo>
                  <a:lnTo>
                    <a:pt x="574999" y="415457"/>
                  </a:lnTo>
                  <a:lnTo>
                    <a:pt x="530021" y="424421"/>
                  </a:lnTo>
                  <a:lnTo>
                    <a:pt x="277101" y="424421"/>
                  </a:lnTo>
                  <a:lnTo>
                    <a:pt x="277101" y="512381"/>
                  </a:lnTo>
                  <a:lnTo>
                    <a:pt x="284430" y="548678"/>
                  </a:lnTo>
                  <a:lnTo>
                    <a:pt x="304419" y="578321"/>
                  </a:lnTo>
                  <a:lnTo>
                    <a:pt x="334065" y="598308"/>
                  </a:lnTo>
                  <a:lnTo>
                    <a:pt x="370370" y="605637"/>
                  </a:lnTo>
                  <a:lnTo>
                    <a:pt x="555828" y="605637"/>
                  </a:lnTo>
                  <a:lnTo>
                    <a:pt x="607493" y="602264"/>
                  </a:lnTo>
                  <a:lnTo>
                    <a:pt x="655663" y="592335"/>
                  </a:lnTo>
                  <a:lnTo>
                    <a:pt x="699880" y="576142"/>
                  </a:lnTo>
                  <a:lnTo>
                    <a:pt x="739687" y="553972"/>
                  </a:lnTo>
                  <a:lnTo>
                    <a:pt x="774625" y="526114"/>
                  </a:lnTo>
                  <a:lnTo>
                    <a:pt x="804237" y="492859"/>
                  </a:lnTo>
                  <a:lnTo>
                    <a:pt x="828066" y="454493"/>
                  </a:lnTo>
                  <a:lnTo>
                    <a:pt x="845653" y="411308"/>
                  </a:lnTo>
                  <a:lnTo>
                    <a:pt x="856541" y="363591"/>
                  </a:lnTo>
                  <a:lnTo>
                    <a:pt x="860272" y="311632"/>
                  </a:lnTo>
                  <a:lnTo>
                    <a:pt x="857088" y="258762"/>
                  </a:lnTo>
                  <a:lnTo>
                    <a:pt x="847788" y="211294"/>
                  </a:lnTo>
                  <a:lnTo>
                    <a:pt x="832748" y="169076"/>
                  </a:lnTo>
                  <a:lnTo>
                    <a:pt x="812345" y="131953"/>
                  </a:lnTo>
                  <a:lnTo>
                    <a:pt x="786955" y="99773"/>
                  </a:lnTo>
                  <a:lnTo>
                    <a:pt x="756954" y="72382"/>
                  </a:lnTo>
                  <a:lnTo>
                    <a:pt x="722720" y="49625"/>
                  </a:lnTo>
                  <a:lnTo>
                    <a:pt x="684628" y="31351"/>
                  </a:lnTo>
                  <a:lnTo>
                    <a:pt x="643056" y="17404"/>
                  </a:lnTo>
                  <a:lnTo>
                    <a:pt x="598379" y="7633"/>
                  </a:lnTo>
                  <a:lnTo>
                    <a:pt x="550974" y="1882"/>
                  </a:lnTo>
                  <a:lnTo>
                    <a:pt x="501218" y="0"/>
                  </a:lnTo>
                  <a:close/>
                </a:path>
                <a:path w="918209" h="918210">
                  <a:moveTo>
                    <a:pt x="277101" y="190754"/>
                  </a:moveTo>
                  <a:lnTo>
                    <a:pt x="57734" y="190754"/>
                  </a:lnTo>
                  <a:lnTo>
                    <a:pt x="57734" y="424421"/>
                  </a:lnTo>
                  <a:lnTo>
                    <a:pt x="277101" y="424421"/>
                  </a:lnTo>
                  <a:lnTo>
                    <a:pt x="277101" y="190754"/>
                  </a:lnTo>
                  <a:close/>
                </a:path>
              </a:pathLst>
            </a:custGeom>
            <a:solidFill>
              <a:srgbClr val="000000"/>
            </a:solidFill>
          </p:spPr>
          <p:txBody>
            <a:bodyPr wrap="square" lIns="0" tIns="0" rIns="0" bIns="0" rtlCol="0"/>
            <a:lstStyle/>
            <a:p>
              <a:endParaRPr/>
            </a:p>
          </p:txBody>
        </p:sp>
      </p:grpSp>
      <p:sp>
        <p:nvSpPr>
          <p:cNvPr id="7" name="object 7"/>
          <p:cNvSpPr txBox="1"/>
          <p:nvPr/>
        </p:nvSpPr>
        <p:spPr>
          <a:xfrm>
            <a:off x="444500" y="341230"/>
            <a:ext cx="4095750" cy="623889"/>
          </a:xfrm>
          <a:prstGeom prst="rect">
            <a:avLst/>
          </a:prstGeom>
        </p:spPr>
        <p:txBody>
          <a:bodyPr vert="horz" wrap="square" lIns="0" tIns="53975" rIns="0" bIns="0" rtlCol="0">
            <a:spAutoFit/>
          </a:bodyPr>
          <a:lstStyle/>
          <a:p>
            <a:pPr marL="12700">
              <a:lnSpc>
                <a:spcPct val="100000"/>
              </a:lnSpc>
              <a:spcBef>
                <a:spcPts val="425"/>
              </a:spcBef>
            </a:pPr>
            <a:r>
              <a:rPr lang="en-AU" sz="1700" dirty="0">
                <a:solidFill>
                  <a:srgbClr val="FFB81C"/>
                </a:solidFill>
                <a:latin typeface="Aktiv Grotesk Medium"/>
                <a:cs typeface="Aktiv Grotesk Medium"/>
              </a:rPr>
              <a:t>DIMAX SPRING HYDRANT VALVE</a:t>
            </a:r>
            <a:endParaRPr sz="1700" dirty="0">
              <a:latin typeface="Aktiv Grotesk Medium"/>
              <a:cs typeface="Aktiv Grotesk Medium"/>
            </a:endParaRPr>
          </a:p>
          <a:p>
            <a:pPr marL="12700" marR="5080">
              <a:lnSpc>
                <a:spcPts val="1800"/>
              </a:lnSpc>
              <a:spcBef>
                <a:spcPts val="585"/>
              </a:spcBef>
            </a:pPr>
            <a:r>
              <a:rPr lang="en-AU" sz="1700" spc="-10" dirty="0">
                <a:solidFill>
                  <a:srgbClr val="FFFFFF"/>
                </a:solidFill>
                <a:latin typeface="Aktiv Grotesk Light"/>
                <a:cs typeface="Aktiv Grotesk Light"/>
              </a:rPr>
              <a:t>DN80-100 PN16 SPRING HYDRANT ASSEMBLY</a:t>
            </a:r>
            <a:endParaRPr sz="1700" dirty="0">
              <a:latin typeface="Aktiv Grotesk Light"/>
              <a:cs typeface="Aktiv Grotesk Light"/>
            </a:endParaRPr>
          </a:p>
        </p:txBody>
      </p:sp>
      <p:sp>
        <p:nvSpPr>
          <p:cNvPr id="8" name="object 8"/>
          <p:cNvSpPr/>
          <p:nvPr/>
        </p:nvSpPr>
        <p:spPr>
          <a:xfrm>
            <a:off x="457200" y="2213907"/>
            <a:ext cx="2023745" cy="0"/>
          </a:xfrm>
          <a:custGeom>
            <a:avLst/>
            <a:gdLst/>
            <a:ahLst/>
            <a:cxnLst/>
            <a:rect l="l" t="t" r="r" b="b"/>
            <a:pathLst>
              <a:path w="2023745">
                <a:moveTo>
                  <a:pt x="0" y="0"/>
                </a:moveTo>
                <a:lnTo>
                  <a:pt x="2023198" y="0"/>
                </a:lnTo>
              </a:path>
            </a:pathLst>
          </a:custGeom>
          <a:ln w="9525">
            <a:solidFill>
              <a:srgbClr val="000000"/>
            </a:solidFill>
          </a:ln>
        </p:spPr>
        <p:txBody>
          <a:bodyPr wrap="square" lIns="0" tIns="0" rIns="0" bIns="0" rtlCol="0"/>
          <a:lstStyle/>
          <a:p>
            <a:endParaRPr/>
          </a:p>
        </p:txBody>
      </p:sp>
      <p:sp>
        <p:nvSpPr>
          <p:cNvPr id="10" name="object 10"/>
          <p:cNvSpPr/>
          <p:nvPr/>
        </p:nvSpPr>
        <p:spPr>
          <a:xfrm>
            <a:off x="457200" y="6598847"/>
            <a:ext cx="2023745" cy="0"/>
          </a:xfrm>
          <a:custGeom>
            <a:avLst/>
            <a:gdLst/>
            <a:ahLst/>
            <a:cxnLst/>
            <a:rect l="l" t="t" r="r" b="b"/>
            <a:pathLst>
              <a:path w="2023745">
                <a:moveTo>
                  <a:pt x="0" y="0"/>
                </a:moveTo>
                <a:lnTo>
                  <a:pt x="2023198" y="0"/>
                </a:lnTo>
              </a:path>
            </a:pathLst>
          </a:custGeom>
          <a:ln w="9525">
            <a:solidFill>
              <a:srgbClr val="000000"/>
            </a:solidFill>
          </a:ln>
        </p:spPr>
        <p:txBody>
          <a:bodyPr wrap="square" lIns="0" tIns="0" rIns="0" bIns="0" rtlCol="0"/>
          <a:lstStyle/>
          <a:p>
            <a:endParaRPr/>
          </a:p>
        </p:txBody>
      </p:sp>
      <p:sp>
        <p:nvSpPr>
          <p:cNvPr id="11" name="object 11"/>
          <p:cNvSpPr txBox="1"/>
          <p:nvPr/>
        </p:nvSpPr>
        <p:spPr>
          <a:xfrm>
            <a:off x="444500" y="2022844"/>
            <a:ext cx="1581150" cy="135923"/>
          </a:xfrm>
          <a:prstGeom prst="rect">
            <a:avLst/>
          </a:prstGeom>
        </p:spPr>
        <p:txBody>
          <a:bodyPr vert="horz" wrap="square" lIns="0" tIns="12700" rIns="0" bIns="0" rtlCol="0">
            <a:spAutoFit/>
          </a:bodyPr>
          <a:lstStyle/>
          <a:p>
            <a:pPr marL="12700">
              <a:lnSpc>
                <a:spcPct val="100000"/>
              </a:lnSpc>
              <a:spcBef>
                <a:spcPts val="100"/>
              </a:spcBef>
            </a:pPr>
            <a:r>
              <a:rPr lang="en-AU" sz="800" b="1" spc="-10" dirty="0">
                <a:latin typeface="Aktiv Grotesk"/>
                <a:cs typeface="Aktiv Grotesk"/>
              </a:rPr>
              <a:t>FEATURES</a:t>
            </a:r>
            <a:endParaRPr sz="800" dirty="0">
              <a:latin typeface="Aktiv Grotesk"/>
              <a:cs typeface="Aktiv Grotesk"/>
            </a:endParaRPr>
          </a:p>
        </p:txBody>
      </p:sp>
      <p:sp>
        <p:nvSpPr>
          <p:cNvPr id="21" name="object 21"/>
          <p:cNvSpPr txBox="1"/>
          <p:nvPr/>
        </p:nvSpPr>
        <p:spPr>
          <a:xfrm>
            <a:off x="444499" y="6407783"/>
            <a:ext cx="1887855" cy="135935"/>
          </a:xfrm>
          <a:prstGeom prst="rect">
            <a:avLst/>
          </a:prstGeom>
        </p:spPr>
        <p:txBody>
          <a:bodyPr vert="horz" wrap="square" lIns="0" tIns="12700" rIns="0" bIns="0" rtlCol="0">
            <a:spAutoFit/>
          </a:bodyPr>
          <a:lstStyle/>
          <a:p>
            <a:pPr marL="12700">
              <a:lnSpc>
                <a:spcPct val="100000"/>
              </a:lnSpc>
              <a:spcBef>
                <a:spcPts val="100"/>
              </a:spcBef>
            </a:pPr>
            <a:r>
              <a:rPr sz="800" b="1" spc="-10" dirty="0">
                <a:latin typeface="Aktiv Grotesk"/>
                <a:cs typeface="Aktiv Grotesk"/>
              </a:rPr>
              <a:t>APPLICATION</a:t>
            </a:r>
            <a:endParaRPr sz="800" dirty="0">
              <a:latin typeface="Aktiv Grotesk"/>
              <a:cs typeface="Aktiv Grotesk"/>
            </a:endParaRPr>
          </a:p>
        </p:txBody>
      </p:sp>
      <p:sp>
        <p:nvSpPr>
          <p:cNvPr id="22" name="object 22"/>
          <p:cNvSpPr txBox="1"/>
          <p:nvPr/>
        </p:nvSpPr>
        <p:spPr>
          <a:xfrm>
            <a:off x="444500" y="6709703"/>
            <a:ext cx="2037714" cy="1151597"/>
          </a:xfrm>
          <a:prstGeom prst="rect">
            <a:avLst/>
          </a:prstGeom>
        </p:spPr>
        <p:txBody>
          <a:bodyPr vert="horz" wrap="square" lIns="0" tIns="12700" rIns="0" bIns="0" rtlCol="0">
            <a:spAutoFit/>
          </a:bodyPr>
          <a:lstStyle/>
          <a:p>
            <a:pPr marL="12700" marR="5080">
              <a:lnSpc>
                <a:spcPct val="100000"/>
              </a:lnSpc>
              <a:spcAft>
                <a:spcPts val="600"/>
              </a:spcAft>
            </a:pPr>
            <a:r>
              <a:rPr lang="en-US" sz="800" dirty="0">
                <a:latin typeface="Aktiv Grotesk"/>
                <a:cs typeface="Aktiv Grotesk"/>
              </a:rPr>
              <a:t>DIMAX Spring Hydrant Valves provide direct access to water pipelines for fire fighting purposes. Access is gained by the attachment of a standpipe to the spring hydrant lugs. </a:t>
            </a:r>
            <a:endParaRPr lang="en-US" sz="800" spc="-10" dirty="0">
              <a:latin typeface="Aktiv Grotesk"/>
              <a:cs typeface="Aktiv Grotesk"/>
            </a:endParaRPr>
          </a:p>
          <a:p>
            <a:pPr marL="12700" marR="5080">
              <a:spcAft>
                <a:spcPts val="600"/>
              </a:spcAft>
            </a:pPr>
            <a:r>
              <a:rPr lang="en-AU" sz="800" dirty="0">
                <a:latin typeface="Aktiv Grotesk"/>
                <a:cs typeface="Aktiv Grotesk"/>
              </a:rPr>
              <a:t>The hydrant valve can also be used as a scouring and flushing point. </a:t>
            </a:r>
            <a:endParaRPr lang="en-US" sz="800" dirty="0">
              <a:latin typeface="Aktiv Grotesk"/>
              <a:cs typeface="Aktiv Grotesk"/>
            </a:endParaRPr>
          </a:p>
          <a:p>
            <a:pPr marL="12700" marR="5080">
              <a:lnSpc>
                <a:spcPct val="100000"/>
              </a:lnSpc>
              <a:spcAft>
                <a:spcPts val="600"/>
              </a:spcAft>
            </a:pPr>
            <a:endParaRPr lang="en-US" sz="800" dirty="0">
              <a:latin typeface="Aktiv Grotesk"/>
              <a:cs typeface="Aktiv Grotesk"/>
            </a:endParaRPr>
          </a:p>
        </p:txBody>
      </p:sp>
      <p:sp>
        <p:nvSpPr>
          <p:cNvPr id="24" name="object 24"/>
          <p:cNvSpPr/>
          <p:nvPr/>
        </p:nvSpPr>
        <p:spPr>
          <a:xfrm>
            <a:off x="2768399" y="6593306"/>
            <a:ext cx="2023745" cy="0"/>
          </a:xfrm>
          <a:custGeom>
            <a:avLst/>
            <a:gdLst/>
            <a:ahLst/>
            <a:cxnLst/>
            <a:rect l="l" t="t" r="r" b="b"/>
            <a:pathLst>
              <a:path w="2023745">
                <a:moveTo>
                  <a:pt x="0" y="0"/>
                </a:moveTo>
                <a:lnTo>
                  <a:pt x="2023198" y="0"/>
                </a:lnTo>
              </a:path>
            </a:pathLst>
          </a:custGeom>
          <a:ln w="9525">
            <a:solidFill>
              <a:srgbClr val="000000"/>
            </a:solidFill>
          </a:ln>
        </p:spPr>
        <p:txBody>
          <a:bodyPr wrap="square" lIns="0" tIns="0" rIns="0" bIns="0" rtlCol="0"/>
          <a:lstStyle/>
          <a:p>
            <a:endParaRPr/>
          </a:p>
        </p:txBody>
      </p:sp>
      <p:sp>
        <p:nvSpPr>
          <p:cNvPr id="25" name="object 25"/>
          <p:cNvSpPr txBox="1"/>
          <p:nvPr/>
        </p:nvSpPr>
        <p:spPr>
          <a:xfrm>
            <a:off x="2755699" y="6402244"/>
            <a:ext cx="879475" cy="147320"/>
          </a:xfrm>
          <a:prstGeom prst="rect">
            <a:avLst/>
          </a:prstGeom>
        </p:spPr>
        <p:txBody>
          <a:bodyPr vert="horz" wrap="square" lIns="0" tIns="12700" rIns="0" bIns="0" rtlCol="0">
            <a:spAutoFit/>
          </a:bodyPr>
          <a:lstStyle/>
          <a:p>
            <a:pPr marL="12700">
              <a:lnSpc>
                <a:spcPct val="100000"/>
              </a:lnSpc>
              <a:spcBef>
                <a:spcPts val="100"/>
              </a:spcBef>
            </a:pPr>
            <a:r>
              <a:rPr sz="800" b="1" spc="-10" dirty="0">
                <a:latin typeface="Aktiv Grotesk"/>
                <a:cs typeface="Aktiv Grotesk"/>
              </a:rPr>
              <a:t>TECHNICAL</a:t>
            </a:r>
            <a:r>
              <a:rPr sz="800" b="1" spc="35" dirty="0">
                <a:latin typeface="Aktiv Grotesk"/>
                <a:cs typeface="Aktiv Grotesk"/>
              </a:rPr>
              <a:t> </a:t>
            </a:r>
            <a:r>
              <a:rPr sz="800" b="1" spc="-40" dirty="0">
                <a:latin typeface="Aktiv Grotesk"/>
                <a:cs typeface="Aktiv Grotesk"/>
              </a:rPr>
              <a:t>DATA</a:t>
            </a:r>
            <a:endParaRPr sz="800">
              <a:latin typeface="Aktiv Grotesk"/>
              <a:cs typeface="Aktiv Grotesk"/>
            </a:endParaRPr>
          </a:p>
        </p:txBody>
      </p:sp>
      <p:sp>
        <p:nvSpPr>
          <p:cNvPr id="26" name="object 26"/>
          <p:cNvSpPr txBox="1"/>
          <p:nvPr/>
        </p:nvSpPr>
        <p:spPr>
          <a:xfrm>
            <a:off x="2755699" y="6704163"/>
            <a:ext cx="1867535" cy="1536318"/>
          </a:xfrm>
          <a:prstGeom prst="rect">
            <a:avLst/>
          </a:prstGeom>
        </p:spPr>
        <p:txBody>
          <a:bodyPr vert="horz" wrap="square" lIns="0" tIns="12700" rIns="0" bIns="0" rtlCol="0">
            <a:spAutoFit/>
          </a:bodyPr>
          <a:lstStyle/>
          <a:p>
            <a:pPr marL="12700">
              <a:lnSpc>
                <a:spcPct val="100000"/>
              </a:lnSpc>
              <a:spcAft>
                <a:spcPts val="600"/>
              </a:spcAft>
            </a:pPr>
            <a:r>
              <a:rPr lang="en-AU" sz="800" b="1" dirty="0">
                <a:latin typeface="Aktiv Grotesk"/>
                <a:cs typeface="Aktiv Grotesk"/>
              </a:rPr>
              <a:t>Size Range</a:t>
            </a:r>
            <a:endParaRPr sz="800" dirty="0">
              <a:latin typeface="Aktiv Grotesk"/>
              <a:cs typeface="Aktiv Grotesk"/>
            </a:endParaRPr>
          </a:p>
          <a:p>
            <a:pPr marL="12700" marR="5080">
              <a:lnSpc>
                <a:spcPct val="100000"/>
              </a:lnSpc>
              <a:spcAft>
                <a:spcPts val="600"/>
              </a:spcAft>
            </a:pPr>
            <a:r>
              <a:rPr lang="en-AU" sz="800" dirty="0">
                <a:latin typeface="Aktiv Grotesk"/>
                <a:cs typeface="Aktiv Grotesk"/>
              </a:rPr>
              <a:t>DN80-DN100</a:t>
            </a:r>
            <a:endParaRPr lang="en-AU" sz="800" spc="-10" dirty="0">
              <a:latin typeface="Aktiv Grotesk"/>
              <a:cs typeface="Aktiv Grotesk"/>
            </a:endParaRPr>
          </a:p>
          <a:p>
            <a:pPr marL="12700">
              <a:lnSpc>
                <a:spcPct val="100000"/>
              </a:lnSpc>
              <a:spcAft>
                <a:spcPts val="600"/>
              </a:spcAft>
            </a:pPr>
            <a:r>
              <a:rPr lang="en-US" sz="800" b="1" dirty="0">
                <a:latin typeface="Aktiv Grotesk"/>
                <a:cs typeface="Aktiv Grotesk"/>
              </a:rPr>
              <a:t>Product Test Requirements</a:t>
            </a:r>
            <a:endParaRPr lang="en-US" sz="800" dirty="0">
              <a:latin typeface="Aktiv Grotesk"/>
              <a:cs typeface="Aktiv Grotesk"/>
            </a:endParaRPr>
          </a:p>
          <a:p>
            <a:pPr marL="12700" marR="5080">
              <a:lnSpc>
                <a:spcPct val="100000"/>
              </a:lnSpc>
              <a:spcAft>
                <a:spcPts val="600"/>
              </a:spcAft>
            </a:pPr>
            <a:r>
              <a:rPr lang="en-US" sz="800" dirty="0">
                <a:latin typeface="Aktiv Grotesk"/>
                <a:cs typeface="Aktiv Grotesk"/>
              </a:rPr>
              <a:t>Seat Test = 1600kPa</a:t>
            </a:r>
          </a:p>
          <a:p>
            <a:pPr marL="12700" marR="5080">
              <a:lnSpc>
                <a:spcPct val="100000"/>
              </a:lnSpc>
              <a:spcAft>
                <a:spcPts val="600"/>
              </a:spcAft>
            </a:pPr>
            <a:r>
              <a:rPr lang="en-US" sz="800" dirty="0">
                <a:latin typeface="Aktiv Grotesk"/>
                <a:cs typeface="Aktiv Grotesk"/>
              </a:rPr>
              <a:t>Body Strength Test = 2400kPa</a:t>
            </a:r>
          </a:p>
          <a:p>
            <a:pPr marL="12700">
              <a:lnSpc>
                <a:spcPct val="100000"/>
              </a:lnSpc>
              <a:spcAft>
                <a:spcPts val="600"/>
              </a:spcAft>
            </a:pPr>
            <a:r>
              <a:rPr lang="en-US" sz="800" b="1" dirty="0">
                <a:latin typeface="Aktiv Grotesk"/>
                <a:cs typeface="Aktiv Grotesk"/>
              </a:rPr>
              <a:t>Working Temperature</a:t>
            </a:r>
            <a:endParaRPr lang="en-US" sz="800" dirty="0">
              <a:latin typeface="Aktiv Grotesk"/>
              <a:cs typeface="Aktiv Grotesk"/>
            </a:endParaRPr>
          </a:p>
          <a:p>
            <a:pPr marL="12700" marR="5080">
              <a:lnSpc>
                <a:spcPct val="100000"/>
              </a:lnSpc>
              <a:spcAft>
                <a:spcPts val="600"/>
              </a:spcAft>
            </a:pPr>
            <a:r>
              <a:rPr lang="en-US" sz="800" dirty="0">
                <a:latin typeface="Aktiv Grotesk"/>
                <a:cs typeface="Aktiv Grotesk"/>
              </a:rPr>
              <a:t>Max. Design Temperature = 70</a:t>
            </a:r>
            <a:r>
              <a:rPr lang="en-AU" sz="800" dirty="0"/>
              <a:t>°C</a:t>
            </a:r>
          </a:p>
          <a:p>
            <a:pPr marL="12700" marR="5080">
              <a:lnSpc>
                <a:spcPct val="100000"/>
              </a:lnSpc>
              <a:spcAft>
                <a:spcPts val="600"/>
              </a:spcAft>
            </a:pPr>
            <a:r>
              <a:rPr lang="en-AU" sz="800" dirty="0">
                <a:latin typeface="Aktiv Grotesk"/>
                <a:cs typeface="Aktiv Grotesk"/>
              </a:rPr>
              <a:t>AS4020 Temperature = 40</a:t>
            </a:r>
            <a:r>
              <a:rPr lang="en-AU" sz="800" dirty="0"/>
              <a:t>°C</a:t>
            </a:r>
            <a:endParaRPr lang="en-US" sz="800" dirty="0">
              <a:latin typeface="Aktiv Grotesk"/>
              <a:cs typeface="Aktiv Grotesk"/>
            </a:endParaRPr>
          </a:p>
        </p:txBody>
      </p:sp>
      <p:sp>
        <p:nvSpPr>
          <p:cNvPr id="30" name="object 30"/>
          <p:cNvSpPr/>
          <p:nvPr/>
        </p:nvSpPr>
        <p:spPr>
          <a:xfrm>
            <a:off x="5079600" y="6593306"/>
            <a:ext cx="2023745" cy="0"/>
          </a:xfrm>
          <a:custGeom>
            <a:avLst/>
            <a:gdLst/>
            <a:ahLst/>
            <a:cxnLst/>
            <a:rect l="l" t="t" r="r" b="b"/>
            <a:pathLst>
              <a:path w="2023745">
                <a:moveTo>
                  <a:pt x="0" y="0"/>
                </a:moveTo>
                <a:lnTo>
                  <a:pt x="2023198" y="0"/>
                </a:lnTo>
              </a:path>
            </a:pathLst>
          </a:custGeom>
          <a:ln w="9525">
            <a:solidFill>
              <a:srgbClr val="000000"/>
            </a:solidFill>
          </a:ln>
        </p:spPr>
        <p:txBody>
          <a:bodyPr wrap="square" lIns="0" tIns="0" rIns="0" bIns="0" rtlCol="0"/>
          <a:lstStyle/>
          <a:p>
            <a:endParaRPr/>
          </a:p>
        </p:txBody>
      </p:sp>
      <p:sp>
        <p:nvSpPr>
          <p:cNvPr id="31" name="object 31"/>
          <p:cNvSpPr txBox="1"/>
          <p:nvPr/>
        </p:nvSpPr>
        <p:spPr>
          <a:xfrm>
            <a:off x="5066900" y="6402244"/>
            <a:ext cx="850900" cy="147320"/>
          </a:xfrm>
          <a:prstGeom prst="rect">
            <a:avLst/>
          </a:prstGeom>
        </p:spPr>
        <p:txBody>
          <a:bodyPr vert="horz" wrap="square" lIns="0" tIns="12700" rIns="0" bIns="0" rtlCol="0">
            <a:spAutoFit/>
          </a:bodyPr>
          <a:lstStyle/>
          <a:p>
            <a:pPr marL="12700">
              <a:lnSpc>
                <a:spcPct val="100000"/>
              </a:lnSpc>
              <a:spcBef>
                <a:spcPts val="100"/>
              </a:spcBef>
            </a:pPr>
            <a:r>
              <a:rPr sz="800" b="1" spc="-10" dirty="0">
                <a:latin typeface="Aktiv Grotesk"/>
                <a:cs typeface="Aktiv Grotesk"/>
              </a:rPr>
              <a:t>CERTIFICATIONS</a:t>
            </a:r>
            <a:endParaRPr sz="800">
              <a:latin typeface="Aktiv Grotesk"/>
              <a:cs typeface="Aktiv Grotesk"/>
            </a:endParaRPr>
          </a:p>
        </p:txBody>
      </p:sp>
      <p:sp>
        <p:nvSpPr>
          <p:cNvPr id="32" name="object 32"/>
          <p:cNvSpPr txBox="1"/>
          <p:nvPr/>
        </p:nvSpPr>
        <p:spPr>
          <a:xfrm>
            <a:off x="5066900" y="6704163"/>
            <a:ext cx="2000885" cy="1551707"/>
          </a:xfrm>
          <a:prstGeom prst="rect">
            <a:avLst/>
          </a:prstGeom>
        </p:spPr>
        <p:txBody>
          <a:bodyPr vert="horz" wrap="square" lIns="0" tIns="12700" rIns="0" bIns="0" rtlCol="0">
            <a:spAutoFit/>
          </a:bodyPr>
          <a:lstStyle/>
          <a:p>
            <a:pPr marL="12700" marR="5080">
              <a:lnSpc>
                <a:spcPct val="100000"/>
              </a:lnSpc>
              <a:spcAft>
                <a:spcPts val="600"/>
              </a:spcAft>
            </a:pPr>
            <a:r>
              <a:rPr sz="800" dirty="0">
                <a:latin typeface="Aktiv Grotesk"/>
                <a:cs typeface="Aktiv Grotesk"/>
              </a:rPr>
              <a:t>IAPMO</a:t>
            </a:r>
            <a:r>
              <a:rPr sz="800" spc="5" dirty="0">
                <a:latin typeface="Aktiv Grotesk"/>
                <a:cs typeface="Aktiv Grotesk"/>
              </a:rPr>
              <a:t> </a:t>
            </a:r>
            <a:r>
              <a:rPr sz="800" spc="-10" dirty="0">
                <a:latin typeface="Aktiv Grotesk"/>
                <a:cs typeface="Aktiv Grotesk"/>
              </a:rPr>
              <a:t>AS4795.1</a:t>
            </a:r>
            <a:r>
              <a:rPr sz="800" spc="10" dirty="0">
                <a:latin typeface="Aktiv Grotesk"/>
                <a:cs typeface="Aktiv Grotesk"/>
              </a:rPr>
              <a:t> </a:t>
            </a:r>
            <a:r>
              <a:rPr sz="800" dirty="0" err="1">
                <a:latin typeface="Aktiv Grotesk"/>
                <a:cs typeface="Aktiv Grotesk"/>
              </a:rPr>
              <a:t>OceanaMark</a:t>
            </a:r>
            <a:r>
              <a:rPr sz="800" spc="10" dirty="0">
                <a:latin typeface="Aktiv Grotesk"/>
                <a:cs typeface="Aktiv Grotesk"/>
              </a:rPr>
              <a:t> </a:t>
            </a:r>
            <a:r>
              <a:rPr sz="800" dirty="0">
                <a:latin typeface="Aktiv Grotesk"/>
                <a:cs typeface="Aktiv Grotesk"/>
              </a:rPr>
              <a:t>License</a:t>
            </a:r>
            <a:r>
              <a:rPr sz="800" spc="5" dirty="0">
                <a:latin typeface="Aktiv Grotesk"/>
                <a:cs typeface="Aktiv Grotesk"/>
              </a:rPr>
              <a:t> </a:t>
            </a:r>
            <a:r>
              <a:rPr sz="800" spc="-25" dirty="0">
                <a:latin typeface="Aktiv Grotesk"/>
                <a:cs typeface="Aktiv Grotesk"/>
              </a:rPr>
              <a:t>No</a:t>
            </a:r>
            <a:r>
              <a:rPr lang="en-AU" sz="800" spc="-25" dirty="0">
                <a:latin typeface="Aktiv Grotesk"/>
                <a:cs typeface="Aktiv Grotesk"/>
              </a:rPr>
              <a:t> WM-022993 </a:t>
            </a:r>
            <a:r>
              <a:rPr sz="800" spc="-10" dirty="0">
                <a:latin typeface="Aktiv Grotesk"/>
                <a:cs typeface="Aktiv Grotesk"/>
              </a:rPr>
              <a:t>OMK</a:t>
            </a:r>
            <a:r>
              <a:rPr lang="en-AU" sz="800" spc="-10" dirty="0">
                <a:latin typeface="Aktiv Grotesk"/>
                <a:cs typeface="Aktiv Grotesk"/>
              </a:rPr>
              <a:t>22993</a:t>
            </a:r>
          </a:p>
          <a:p>
            <a:pPr marL="12700" marR="5080">
              <a:spcAft>
                <a:spcPts val="600"/>
              </a:spcAft>
            </a:pPr>
            <a:r>
              <a:rPr lang="en-US" sz="800" dirty="0">
                <a:latin typeface="Aktiv Grotesk"/>
                <a:cs typeface="Aktiv Grotesk"/>
              </a:rPr>
              <a:t>AS/NZS</a:t>
            </a:r>
            <a:r>
              <a:rPr lang="en-US" sz="800" spc="-15" dirty="0">
                <a:latin typeface="Aktiv Grotesk"/>
                <a:cs typeface="Aktiv Grotesk"/>
              </a:rPr>
              <a:t> </a:t>
            </a:r>
            <a:r>
              <a:rPr lang="en-US" sz="800" dirty="0">
                <a:latin typeface="Aktiv Grotesk"/>
                <a:cs typeface="Aktiv Grotesk"/>
              </a:rPr>
              <a:t>4020</a:t>
            </a:r>
            <a:r>
              <a:rPr lang="en-US" sz="800" spc="-10" dirty="0">
                <a:latin typeface="Aktiv Grotesk"/>
                <a:cs typeface="Aktiv Grotesk"/>
              </a:rPr>
              <a:t> </a:t>
            </a:r>
            <a:r>
              <a:rPr lang="en-US" sz="800" dirty="0">
                <a:latin typeface="Aktiv Grotesk"/>
                <a:cs typeface="Aktiv Grotesk"/>
              </a:rPr>
              <a:t>–</a:t>
            </a:r>
            <a:r>
              <a:rPr lang="en-US" sz="800" spc="-15" dirty="0">
                <a:latin typeface="Aktiv Grotesk"/>
                <a:cs typeface="Aktiv Grotesk"/>
              </a:rPr>
              <a:t> </a:t>
            </a:r>
            <a:r>
              <a:rPr lang="en-US" sz="800" spc="-10" dirty="0">
                <a:latin typeface="Aktiv Grotesk"/>
                <a:cs typeface="Aktiv Grotesk"/>
              </a:rPr>
              <a:t>Testing </a:t>
            </a:r>
            <a:r>
              <a:rPr lang="en-US" sz="800" dirty="0">
                <a:latin typeface="Aktiv Grotesk"/>
                <a:cs typeface="Aktiv Grotesk"/>
              </a:rPr>
              <a:t>for</a:t>
            </a:r>
            <a:r>
              <a:rPr lang="en-US" sz="800" spc="-15" dirty="0">
                <a:latin typeface="Aktiv Grotesk"/>
                <a:cs typeface="Aktiv Grotesk"/>
              </a:rPr>
              <a:t> </a:t>
            </a:r>
            <a:r>
              <a:rPr lang="en-US" sz="800" dirty="0">
                <a:latin typeface="Aktiv Grotesk"/>
                <a:cs typeface="Aktiv Grotesk"/>
              </a:rPr>
              <a:t>use</a:t>
            </a:r>
            <a:r>
              <a:rPr lang="en-US" sz="800" spc="-10" dirty="0">
                <a:latin typeface="Aktiv Grotesk"/>
                <a:cs typeface="Aktiv Grotesk"/>
              </a:rPr>
              <a:t> </a:t>
            </a:r>
            <a:r>
              <a:rPr lang="en-US" sz="800" dirty="0">
                <a:latin typeface="Aktiv Grotesk"/>
                <a:cs typeface="Aktiv Grotesk"/>
              </a:rPr>
              <a:t>in</a:t>
            </a:r>
            <a:r>
              <a:rPr lang="en-US" sz="800" spc="-10" dirty="0">
                <a:latin typeface="Aktiv Grotesk"/>
                <a:cs typeface="Aktiv Grotesk"/>
              </a:rPr>
              <a:t> contact</a:t>
            </a:r>
            <a:r>
              <a:rPr lang="en-US" sz="800" spc="500" dirty="0">
                <a:latin typeface="Aktiv Grotesk"/>
                <a:cs typeface="Aktiv Grotesk"/>
              </a:rPr>
              <a:t> </a:t>
            </a:r>
            <a:r>
              <a:rPr lang="en-US" sz="800" dirty="0">
                <a:latin typeface="Aktiv Grotesk"/>
                <a:cs typeface="Aktiv Grotesk"/>
              </a:rPr>
              <a:t>with</a:t>
            </a:r>
            <a:r>
              <a:rPr lang="en-US" sz="800" spc="10" dirty="0">
                <a:latin typeface="Aktiv Grotesk"/>
                <a:cs typeface="Aktiv Grotesk"/>
              </a:rPr>
              <a:t> </a:t>
            </a:r>
            <a:r>
              <a:rPr lang="en-US" sz="800" dirty="0">
                <a:latin typeface="Aktiv Grotesk"/>
                <a:cs typeface="Aktiv Grotesk"/>
              </a:rPr>
              <a:t>drinking</a:t>
            </a:r>
            <a:r>
              <a:rPr lang="en-US" sz="800" spc="15" dirty="0">
                <a:latin typeface="Aktiv Grotesk"/>
                <a:cs typeface="Aktiv Grotesk"/>
              </a:rPr>
              <a:t> </a:t>
            </a:r>
            <a:r>
              <a:rPr lang="en-US" sz="800" spc="-10" dirty="0">
                <a:latin typeface="Aktiv Grotesk"/>
                <a:cs typeface="Aktiv Grotesk"/>
              </a:rPr>
              <a:t>water</a:t>
            </a:r>
          </a:p>
          <a:p>
            <a:pPr marL="12700" marR="5080">
              <a:lnSpc>
                <a:spcPct val="100000"/>
              </a:lnSpc>
              <a:spcAft>
                <a:spcPts val="600"/>
              </a:spcAft>
            </a:pPr>
            <a:r>
              <a:rPr lang="en-AU" sz="800" dirty="0">
                <a:latin typeface="Aktiv Grotesk"/>
                <a:cs typeface="Aktiv Grotesk"/>
              </a:rPr>
              <a:t>AS/NZS3952-2002 – Water Supply – Spring hydrant valve for waterworks purposes</a:t>
            </a:r>
          </a:p>
          <a:p>
            <a:pPr marL="12700" marR="5080">
              <a:lnSpc>
                <a:spcPct val="100000"/>
              </a:lnSpc>
              <a:spcAft>
                <a:spcPts val="600"/>
              </a:spcAft>
            </a:pPr>
            <a:r>
              <a:rPr lang="en-AU" sz="800" dirty="0">
                <a:latin typeface="Aktiv Grotesk"/>
                <a:cs typeface="Aktiv Grotesk"/>
              </a:rPr>
              <a:t>Fusion bonded polymeric coating to AS/NZS 4158</a:t>
            </a:r>
          </a:p>
          <a:p>
            <a:pPr marL="12700" marR="5080">
              <a:lnSpc>
                <a:spcPct val="100000"/>
              </a:lnSpc>
              <a:spcAft>
                <a:spcPts val="600"/>
              </a:spcAft>
            </a:pPr>
            <a:r>
              <a:rPr lang="en-AU" sz="800" dirty="0">
                <a:latin typeface="Aktiv Grotesk"/>
                <a:cs typeface="Aktiv Grotesk"/>
              </a:rPr>
              <a:t>Flange connections drilled to AS/NZS 4087 </a:t>
            </a:r>
          </a:p>
        </p:txBody>
      </p:sp>
      <p:pic>
        <p:nvPicPr>
          <p:cNvPr id="35" name="object 35"/>
          <p:cNvPicPr/>
          <p:nvPr/>
        </p:nvPicPr>
        <p:blipFill>
          <a:blip r:embed="rId2" cstate="print"/>
          <a:stretch>
            <a:fillRect/>
          </a:stretch>
        </p:blipFill>
        <p:spPr>
          <a:xfrm>
            <a:off x="5718081" y="9061082"/>
            <a:ext cx="567420" cy="394166"/>
          </a:xfrm>
          <a:prstGeom prst="rect">
            <a:avLst/>
          </a:prstGeom>
        </p:spPr>
      </p:pic>
      <p:pic>
        <p:nvPicPr>
          <p:cNvPr id="36" name="object 36"/>
          <p:cNvPicPr/>
          <p:nvPr/>
        </p:nvPicPr>
        <p:blipFill>
          <a:blip r:embed="rId3" cstate="print"/>
          <a:stretch>
            <a:fillRect/>
          </a:stretch>
        </p:blipFill>
        <p:spPr>
          <a:xfrm>
            <a:off x="6262174" y="12292900"/>
            <a:ext cx="49150" cy="105573"/>
          </a:xfrm>
          <a:prstGeom prst="rect">
            <a:avLst/>
          </a:prstGeom>
        </p:spPr>
      </p:pic>
      <p:sp>
        <p:nvSpPr>
          <p:cNvPr id="39" name="object 39"/>
          <p:cNvSpPr txBox="1"/>
          <p:nvPr/>
        </p:nvSpPr>
        <p:spPr>
          <a:xfrm>
            <a:off x="4443760" y="9995247"/>
            <a:ext cx="2672080" cy="251351"/>
          </a:xfrm>
          <a:prstGeom prst="rect">
            <a:avLst/>
          </a:prstGeom>
        </p:spPr>
        <p:txBody>
          <a:bodyPr vert="horz" wrap="square" lIns="0" tIns="0" rIns="0" bIns="0" rtlCol="0">
            <a:spAutoFit/>
          </a:bodyPr>
          <a:lstStyle/>
          <a:p>
            <a:pPr marL="1318895">
              <a:lnSpc>
                <a:spcPts val="830"/>
              </a:lnSpc>
            </a:pPr>
            <a:r>
              <a:rPr sz="800" b="1" dirty="0">
                <a:solidFill>
                  <a:srgbClr val="FFB81C"/>
                </a:solidFill>
                <a:latin typeface="Aktiv Grotesk"/>
                <a:cs typeface="Aktiv Grotesk"/>
              </a:rPr>
              <a:t>CALL</a:t>
            </a:r>
            <a:r>
              <a:rPr sz="800" b="1" spc="-15" dirty="0">
                <a:solidFill>
                  <a:srgbClr val="FFB81C"/>
                </a:solidFill>
                <a:latin typeface="Aktiv Grotesk"/>
                <a:cs typeface="Aktiv Grotesk"/>
              </a:rPr>
              <a:t> </a:t>
            </a:r>
            <a:r>
              <a:rPr sz="800" b="1" dirty="0">
                <a:solidFill>
                  <a:srgbClr val="FFB81C"/>
                </a:solidFill>
                <a:latin typeface="Aktiv Grotesk"/>
                <a:cs typeface="Aktiv Grotesk"/>
              </a:rPr>
              <a:t>1800</a:t>
            </a:r>
            <a:r>
              <a:rPr sz="800" b="1" spc="-15" dirty="0">
                <a:solidFill>
                  <a:srgbClr val="FFB81C"/>
                </a:solidFill>
                <a:latin typeface="Aktiv Grotesk"/>
                <a:cs typeface="Aktiv Grotesk"/>
              </a:rPr>
              <a:t> </a:t>
            </a:r>
            <a:r>
              <a:rPr sz="800" b="1" dirty="0">
                <a:solidFill>
                  <a:srgbClr val="FFB81C"/>
                </a:solidFill>
                <a:latin typeface="Aktiv Grotesk"/>
                <a:cs typeface="Aktiv Grotesk"/>
              </a:rPr>
              <a:t>032</a:t>
            </a:r>
            <a:r>
              <a:rPr sz="800" b="1" spc="-15" dirty="0">
                <a:solidFill>
                  <a:srgbClr val="FFB81C"/>
                </a:solidFill>
                <a:latin typeface="Aktiv Grotesk"/>
                <a:cs typeface="Aktiv Grotesk"/>
              </a:rPr>
              <a:t> </a:t>
            </a:r>
            <a:r>
              <a:rPr sz="800" b="1" dirty="0">
                <a:solidFill>
                  <a:srgbClr val="FFB81C"/>
                </a:solidFill>
                <a:latin typeface="Aktiv Grotesk"/>
                <a:cs typeface="Aktiv Grotesk"/>
              </a:rPr>
              <a:t>566</a:t>
            </a:r>
            <a:r>
              <a:rPr sz="800" b="1" spc="-15" dirty="0">
                <a:solidFill>
                  <a:srgbClr val="FFB81C"/>
                </a:solidFill>
                <a:latin typeface="Aktiv Grotesk"/>
                <a:cs typeface="Aktiv Grotesk"/>
              </a:rPr>
              <a:t> </a:t>
            </a:r>
            <a:r>
              <a:rPr sz="800" b="1" dirty="0">
                <a:solidFill>
                  <a:srgbClr val="FFB81C"/>
                </a:solidFill>
                <a:latin typeface="Aktiv Grotesk"/>
                <a:cs typeface="Aktiv Grotesk"/>
              </a:rPr>
              <a:t>or</a:t>
            </a:r>
            <a:r>
              <a:rPr sz="800" b="1" spc="-15" dirty="0">
                <a:solidFill>
                  <a:srgbClr val="FFB81C"/>
                </a:solidFill>
                <a:latin typeface="Aktiv Grotesk"/>
                <a:cs typeface="Aktiv Grotesk"/>
              </a:rPr>
              <a:t> </a:t>
            </a:r>
            <a:r>
              <a:rPr sz="800" b="1" spc="-10" dirty="0">
                <a:solidFill>
                  <a:srgbClr val="FFB81C"/>
                </a:solidFill>
                <a:latin typeface="Aktiv Grotesk"/>
                <a:cs typeface="Aktiv Grotesk"/>
              </a:rPr>
              <a:t>VISIT</a:t>
            </a:r>
            <a:endParaRPr lang="en-AU" sz="800" dirty="0">
              <a:latin typeface="Aktiv Grotesk"/>
              <a:cs typeface="Aktiv Grotesk"/>
            </a:endParaRPr>
          </a:p>
          <a:p>
            <a:pPr marL="12700" algn="r">
              <a:lnSpc>
                <a:spcPct val="100000"/>
              </a:lnSpc>
              <a:spcBef>
                <a:spcPts val="200"/>
              </a:spcBef>
            </a:pPr>
            <a:r>
              <a:rPr lang="en-AU" sz="800" b="1" spc="-10" dirty="0">
                <a:solidFill>
                  <a:srgbClr val="FFB81C"/>
                </a:solidFill>
                <a:latin typeface="Aktiv Grotesk"/>
                <a:cs typeface="Aktiv Grotesk"/>
                <a:hlinkClick r:id="rId4"/>
              </a:rPr>
              <a:t>www.reece.com.au/storefinder</a:t>
            </a:r>
            <a:r>
              <a:rPr lang="en-AU" sz="800" b="1" spc="-20" dirty="0">
                <a:solidFill>
                  <a:srgbClr val="FFB81C"/>
                </a:solidFill>
                <a:latin typeface="Aktiv Grotesk"/>
                <a:cs typeface="Aktiv Grotesk"/>
              </a:rPr>
              <a:t> </a:t>
            </a:r>
            <a:r>
              <a:rPr lang="en-AU" sz="800" b="1" dirty="0">
                <a:solidFill>
                  <a:srgbClr val="FFB81C"/>
                </a:solidFill>
                <a:latin typeface="Aktiv Grotesk"/>
                <a:cs typeface="Aktiv Grotesk"/>
              </a:rPr>
              <a:t>for</a:t>
            </a:r>
            <a:r>
              <a:rPr lang="en-AU" sz="800" b="1" spc="-15" dirty="0">
                <a:solidFill>
                  <a:srgbClr val="FFB81C"/>
                </a:solidFill>
                <a:latin typeface="Aktiv Grotesk"/>
                <a:cs typeface="Aktiv Grotesk"/>
              </a:rPr>
              <a:t> </a:t>
            </a:r>
            <a:r>
              <a:rPr lang="en-AU" sz="800" b="1" dirty="0">
                <a:solidFill>
                  <a:srgbClr val="FFB81C"/>
                </a:solidFill>
                <a:latin typeface="Aktiv Grotesk"/>
                <a:cs typeface="Aktiv Grotesk"/>
              </a:rPr>
              <a:t>your</a:t>
            </a:r>
            <a:r>
              <a:rPr lang="en-AU" sz="800" b="1" spc="-15" dirty="0">
                <a:solidFill>
                  <a:srgbClr val="FFB81C"/>
                </a:solidFill>
                <a:latin typeface="Aktiv Grotesk"/>
                <a:cs typeface="Aktiv Grotesk"/>
              </a:rPr>
              <a:t> </a:t>
            </a:r>
            <a:r>
              <a:rPr lang="en-AU" sz="800" b="1" dirty="0">
                <a:solidFill>
                  <a:srgbClr val="FFB81C"/>
                </a:solidFill>
                <a:latin typeface="Aktiv Grotesk"/>
                <a:cs typeface="Aktiv Grotesk"/>
              </a:rPr>
              <a:t>nearest</a:t>
            </a:r>
            <a:r>
              <a:rPr lang="en-AU" sz="800" b="1" spc="-15" dirty="0">
                <a:solidFill>
                  <a:srgbClr val="FFB81C"/>
                </a:solidFill>
                <a:latin typeface="Aktiv Grotesk"/>
                <a:cs typeface="Aktiv Grotesk"/>
              </a:rPr>
              <a:t> </a:t>
            </a:r>
            <a:r>
              <a:rPr lang="en-AU" sz="800" b="1" spc="-10" dirty="0">
                <a:solidFill>
                  <a:srgbClr val="FFB81C"/>
                </a:solidFill>
                <a:latin typeface="Aktiv Grotesk"/>
                <a:cs typeface="Aktiv Grotesk"/>
              </a:rPr>
              <a:t>branch</a:t>
            </a:r>
            <a:endParaRPr lang="en-AU" sz="800" dirty="0">
              <a:latin typeface="Aktiv Grotesk"/>
              <a:cs typeface="Aktiv Grotesk"/>
            </a:endParaRPr>
          </a:p>
        </p:txBody>
      </p:sp>
      <p:pic>
        <p:nvPicPr>
          <p:cNvPr id="18" name="Picture 17" descr="A blue metal object with a white background&#10;&#10;AI-generated content may be incorrect.">
            <a:extLst>
              <a:ext uri="{FF2B5EF4-FFF2-40B4-BE49-F238E27FC236}">
                <a16:creationId xmlns:a16="http://schemas.microsoft.com/office/drawing/2014/main" id="{FF45C689-3E11-9010-4A33-DD7363444BC0}"/>
              </a:ext>
            </a:extLst>
          </p:cNvPr>
          <p:cNvPicPr>
            <a:picLocks noChangeAspect="1"/>
          </p:cNvPicPr>
          <p:nvPr/>
        </p:nvPicPr>
        <p:blipFill>
          <a:blip r:embed="rId5" cstate="print">
            <a:extLst>
              <a:ext uri="{28A0092B-C50C-407E-A947-70E740481C1C}">
                <a14:useLocalDpi xmlns:a14="http://schemas.microsoft.com/office/drawing/2010/main" val="0"/>
              </a:ext>
            </a:extLst>
          </a:blip>
          <a:srcRect l="17782" t="-1208" r="19947" b="1"/>
          <a:stretch>
            <a:fillRect/>
          </a:stretch>
        </p:blipFill>
        <p:spPr>
          <a:xfrm>
            <a:off x="3068120" y="1810389"/>
            <a:ext cx="3574650" cy="4357695"/>
          </a:xfrm>
          <a:prstGeom prst="rect">
            <a:avLst/>
          </a:prstGeom>
        </p:spPr>
      </p:pic>
      <p:pic>
        <p:nvPicPr>
          <p:cNvPr id="1026" name="Picture 2" descr="Watermark Certification Scheme | NAFES">
            <a:extLst>
              <a:ext uri="{FF2B5EF4-FFF2-40B4-BE49-F238E27FC236}">
                <a16:creationId xmlns:a16="http://schemas.microsoft.com/office/drawing/2014/main" id="{9EC0F452-F078-F29B-6201-5F4F189D785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542" r="12204"/>
          <a:stretch>
            <a:fillRect/>
          </a:stretch>
        </p:blipFill>
        <p:spPr bwMode="auto">
          <a:xfrm>
            <a:off x="5718081" y="8984701"/>
            <a:ext cx="567420" cy="49602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ernco (Australia) Pty Ltd">
            <a:extLst>
              <a:ext uri="{FF2B5EF4-FFF2-40B4-BE49-F238E27FC236}">
                <a16:creationId xmlns:a16="http://schemas.microsoft.com/office/drawing/2014/main" id="{E7803741-A07E-B01A-A76D-1C50AD83BD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7783" y="8931237"/>
            <a:ext cx="384008" cy="524011"/>
          </a:xfrm>
          <a:prstGeom prst="rect">
            <a:avLst/>
          </a:prstGeom>
          <a:noFill/>
          <a:extLst>
            <a:ext uri="{909E8E84-426E-40DD-AFC4-6F175D3DCCD1}">
              <a14:hiddenFill xmlns:a14="http://schemas.microsoft.com/office/drawing/2010/main">
                <a:solidFill>
                  <a:srgbClr val="FFFFFF"/>
                </a:solidFill>
              </a14:hiddenFill>
            </a:ext>
          </a:extLst>
        </p:spPr>
      </p:pic>
      <p:sp>
        <p:nvSpPr>
          <p:cNvPr id="15" name="object 17">
            <a:extLst>
              <a:ext uri="{FF2B5EF4-FFF2-40B4-BE49-F238E27FC236}">
                <a16:creationId xmlns:a16="http://schemas.microsoft.com/office/drawing/2014/main" id="{95831A56-B0F7-3FD5-8A17-2F3AE94591BC}"/>
              </a:ext>
            </a:extLst>
          </p:cNvPr>
          <p:cNvSpPr txBox="1"/>
          <p:nvPr/>
        </p:nvSpPr>
        <p:spPr>
          <a:xfrm>
            <a:off x="410936" y="2326566"/>
            <a:ext cx="1887855" cy="2890535"/>
          </a:xfrm>
          <a:prstGeom prst="rect">
            <a:avLst/>
          </a:prstGeom>
        </p:spPr>
        <p:txBody>
          <a:bodyPr vert="horz" wrap="square" lIns="0" tIns="12700" rIns="0" bIns="0" rtlCol="0">
            <a:spAutoFit/>
          </a:bodyPr>
          <a:lstStyle/>
          <a:p>
            <a:pPr marL="153035" marR="5080" indent="-140970" algn="just">
              <a:lnSpc>
                <a:spcPct val="100000"/>
              </a:lnSpc>
              <a:spcAft>
                <a:spcPts val="600"/>
              </a:spcAft>
              <a:buChar char="•"/>
              <a:tabLst>
                <a:tab pos="156210" algn="l"/>
              </a:tabLst>
            </a:pPr>
            <a:r>
              <a:rPr lang="en-AU" sz="800" dirty="0">
                <a:latin typeface="Aktiv Grotesk"/>
                <a:cs typeface="Aktiv Grotesk"/>
              </a:rPr>
              <a:t>Ductile iron body and bonnet for high strength and impact resistance</a:t>
            </a:r>
            <a:endParaRPr lang="en-AU" sz="800" spc="-10" dirty="0">
              <a:latin typeface="Aktiv Grotesk"/>
              <a:cs typeface="Aktiv Grotesk"/>
            </a:endParaRPr>
          </a:p>
          <a:p>
            <a:pPr marL="153035" marR="5080" indent="-140970" algn="just">
              <a:spcAft>
                <a:spcPts val="600"/>
              </a:spcAft>
              <a:buFontTx/>
              <a:buChar char="•"/>
              <a:tabLst>
                <a:tab pos="156210" algn="l"/>
              </a:tabLst>
            </a:pPr>
            <a:r>
              <a:rPr lang="en-US" sz="800" dirty="0">
                <a:latin typeface="Aktiv Grotesk"/>
                <a:cs typeface="Aktiv Grotesk"/>
              </a:rPr>
              <a:t>Fusion bonded polymeric coating for long life corrosion protection</a:t>
            </a:r>
          </a:p>
          <a:p>
            <a:pPr marL="153035" marR="5080" indent="-140970" algn="just">
              <a:spcAft>
                <a:spcPts val="600"/>
              </a:spcAft>
              <a:buFontTx/>
              <a:buChar char="•"/>
              <a:tabLst>
                <a:tab pos="156210" algn="l"/>
              </a:tabLst>
            </a:pPr>
            <a:r>
              <a:rPr lang="en-US" sz="800" dirty="0">
                <a:latin typeface="Aktiv Grotesk"/>
                <a:cs typeface="Aktiv Grotesk"/>
              </a:rPr>
              <a:t>Corrosion resistant components for long life operation</a:t>
            </a:r>
          </a:p>
          <a:p>
            <a:pPr marL="153035" marR="5080" indent="-140970" algn="just">
              <a:spcAft>
                <a:spcPts val="600"/>
              </a:spcAft>
              <a:buFontTx/>
              <a:buChar char="•"/>
              <a:tabLst>
                <a:tab pos="156210" algn="l"/>
              </a:tabLst>
            </a:pPr>
            <a:r>
              <a:rPr lang="en-US" sz="800" dirty="0">
                <a:latin typeface="Aktiv Grotesk"/>
                <a:cs typeface="Aktiv Grotesk"/>
              </a:rPr>
              <a:t>O-ring located on fasteners to ensure they remain in place when yoke is removed</a:t>
            </a:r>
          </a:p>
          <a:p>
            <a:pPr marL="153035" marR="5080" indent="-140970" algn="just">
              <a:spcAft>
                <a:spcPts val="600"/>
              </a:spcAft>
              <a:buFontTx/>
              <a:buChar char="•"/>
              <a:tabLst>
                <a:tab pos="156210" algn="l"/>
              </a:tabLst>
            </a:pPr>
            <a:r>
              <a:rPr lang="en-US" sz="800" dirty="0">
                <a:latin typeface="Aktiv Grotesk"/>
                <a:cs typeface="Aktiv Grotesk"/>
              </a:rPr>
              <a:t>Dust cap fitted to prevent ingress of dirt into seat area</a:t>
            </a:r>
          </a:p>
          <a:p>
            <a:pPr marL="153035" marR="5080" indent="-140970" algn="just">
              <a:spcAft>
                <a:spcPts val="600"/>
              </a:spcAft>
              <a:buFontTx/>
              <a:buChar char="•"/>
              <a:tabLst>
                <a:tab pos="156210" algn="l"/>
              </a:tabLst>
            </a:pPr>
            <a:r>
              <a:rPr lang="en-US" sz="800" dirty="0">
                <a:latin typeface="Aktiv Grotesk"/>
                <a:cs typeface="Aktiv Grotesk"/>
              </a:rPr>
              <a:t>Extra thick seat gasket to provide improved perforation resistance and reduce maintenance requirements</a:t>
            </a:r>
          </a:p>
          <a:p>
            <a:pPr marL="153035" marR="5080" indent="-140970" algn="just">
              <a:spcAft>
                <a:spcPts val="600"/>
              </a:spcAft>
              <a:buFontTx/>
              <a:buChar char="•"/>
              <a:tabLst>
                <a:tab pos="156210" algn="l"/>
              </a:tabLst>
            </a:pPr>
            <a:r>
              <a:rPr lang="en-US" sz="800" dirty="0">
                <a:latin typeface="Aktiv Grotesk"/>
                <a:cs typeface="Aktiv Grotesk"/>
              </a:rPr>
              <a:t>Removal of internal components to allow direct full-bore access to the pipeline for insertion and removal of swabs for scouring purposes</a:t>
            </a:r>
          </a:p>
          <a:p>
            <a:pPr marL="12065" marR="5080" algn="just">
              <a:lnSpc>
                <a:spcPct val="100000"/>
              </a:lnSpc>
              <a:spcAft>
                <a:spcPts val="600"/>
              </a:spcAft>
              <a:tabLst>
                <a:tab pos="156210" algn="l"/>
              </a:tabLst>
            </a:pPr>
            <a:endParaRPr sz="800" dirty="0">
              <a:latin typeface="Aktiv Grotesk"/>
              <a:cs typeface="Aktiv Grotesk"/>
            </a:endParaRPr>
          </a:p>
        </p:txBody>
      </p:sp>
      <p:sp>
        <p:nvSpPr>
          <p:cNvPr id="9" name="object 38">
            <a:extLst>
              <a:ext uri="{FF2B5EF4-FFF2-40B4-BE49-F238E27FC236}">
                <a16:creationId xmlns:a16="http://schemas.microsoft.com/office/drawing/2014/main" id="{46215738-8D93-01EE-3D42-FD2593C0CBA0}"/>
              </a:ext>
            </a:extLst>
          </p:cNvPr>
          <p:cNvSpPr txBox="1">
            <a:spLocks noGrp="1"/>
          </p:cNvSpPr>
          <p:nvPr>
            <p:ph type="ftr" sz="quarter" idx="5"/>
          </p:nvPr>
        </p:nvSpPr>
        <p:spPr>
          <a:xfrm>
            <a:off x="428788" y="9904142"/>
            <a:ext cx="3418204" cy="718145"/>
          </a:xfrm>
          <a:prstGeom prst="rect">
            <a:avLst/>
          </a:prstGeom>
        </p:spPr>
        <p:txBody>
          <a:bodyPr vert="horz" wrap="square" lIns="0" tIns="0" rIns="0" bIns="0" rtlCol="0">
            <a:spAutoFit/>
          </a:bodyPr>
          <a:lstStyle/>
          <a:p>
            <a:pPr marL="12700" marR="0" lvl="0" indent="0" defTabSz="914400" eaLnBrk="1" fontAlgn="auto" latinLnBrk="0" hangingPunct="1">
              <a:lnSpc>
                <a:spcPts val="650"/>
              </a:lnSpc>
              <a:spcBef>
                <a:spcPts val="0"/>
              </a:spcBef>
              <a:spcAft>
                <a:spcPts val="0"/>
              </a:spcAft>
              <a:buClrTx/>
              <a:buSzTx/>
              <a:buFontTx/>
              <a:buNone/>
              <a:tabLst/>
              <a:defRPr/>
            </a:pPr>
            <a:r>
              <a:rPr lang="en-AU" dirty="0">
                <a:solidFill>
                  <a:prstClr val="white"/>
                </a:solidFill>
              </a:rPr>
              <a:t>All</a:t>
            </a:r>
            <a:r>
              <a:rPr lang="en-AU" spc="-10"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trademarks</a:t>
            </a:r>
            <a:r>
              <a:rPr lang="en-AU" spc="-5" dirty="0">
                <a:solidFill>
                  <a:prstClr val="white"/>
                </a:solidFill>
              </a:rPr>
              <a:t> </a:t>
            </a:r>
            <a:r>
              <a:rPr lang="en-AU" dirty="0">
                <a:solidFill>
                  <a:prstClr val="white"/>
                </a:solidFill>
              </a:rPr>
              <a:t>and</a:t>
            </a:r>
            <a:r>
              <a:rPr lang="en-AU" spc="-5" dirty="0">
                <a:solidFill>
                  <a:prstClr val="white"/>
                </a:solidFill>
              </a:rPr>
              <a:t> </a:t>
            </a:r>
            <a:r>
              <a:rPr lang="en-AU" dirty="0">
                <a:solidFill>
                  <a:prstClr val="white"/>
                </a:solidFill>
              </a:rPr>
              <a:t>logos</a:t>
            </a:r>
            <a:r>
              <a:rPr lang="en-AU" spc="-10" dirty="0">
                <a:solidFill>
                  <a:prstClr val="white"/>
                </a:solidFill>
              </a:rPr>
              <a:t> </a:t>
            </a:r>
            <a:r>
              <a:rPr lang="en-AU" dirty="0">
                <a:solidFill>
                  <a:prstClr val="white"/>
                </a:solidFill>
              </a:rPr>
              <a:t>are</a:t>
            </a:r>
            <a:r>
              <a:rPr lang="en-AU" spc="-5" dirty="0">
                <a:solidFill>
                  <a:prstClr val="white"/>
                </a:solidFill>
              </a:rPr>
              <a:t> </a:t>
            </a:r>
            <a:r>
              <a:rPr lang="en-AU" dirty="0">
                <a:solidFill>
                  <a:prstClr val="white"/>
                </a:solidFill>
              </a:rPr>
              <a:t>owned</a:t>
            </a:r>
            <a:r>
              <a:rPr lang="en-AU" spc="-5" dirty="0">
                <a:solidFill>
                  <a:prstClr val="white"/>
                </a:solidFill>
              </a:rPr>
              <a:t> </a:t>
            </a:r>
            <a:r>
              <a:rPr lang="en-AU" dirty="0">
                <a:solidFill>
                  <a:prstClr val="white"/>
                </a:solidFill>
              </a:rPr>
              <a:t>by</a:t>
            </a:r>
            <a:r>
              <a:rPr lang="en-AU" spc="-5"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Group </a:t>
            </a:r>
            <a:r>
              <a:rPr lang="en-AU" dirty="0">
                <a:solidFill>
                  <a:prstClr val="white"/>
                </a:solidFill>
              </a:rPr>
              <a:t>Pty</a:t>
            </a:r>
            <a:r>
              <a:rPr lang="en-AU" spc="-5" dirty="0">
                <a:solidFill>
                  <a:prstClr val="white"/>
                </a:solidFill>
              </a:rPr>
              <a:t> </a:t>
            </a:r>
            <a:r>
              <a:rPr lang="en-AU" spc="-10" dirty="0">
                <a:solidFill>
                  <a:prstClr val="white"/>
                </a:solidFill>
              </a:rPr>
              <a:t>Ltd.</a:t>
            </a:r>
            <a:r>
              <a:rPr lang="en-AU" spc="-5" dirty="0">
                <a:solidFill>
                  <a:prstClr val="white"/>
                </a:solidFill>
              </a:rPr>
              <a:t> The words TYTON</a:t>
            </a:r>
            <a:r>
              <a:rPr lang="en-AU" dirty="0"/>
              <a:t>®, TYTON-LOK® and TYTON JOINT® are United States Pipe and Foundry Co. Inc. trademarks and are registered as such in the United States Patent Office and some 45 other countries. Reece and Viadux are an exclusively authorised and licensed user of these trademarks within Australia and New Zealand. </a:t>
            </a:r>
            <a:r>
              <a:rPr lang="en-AU" dirty="0">
                <a:solidFill>
                  <a:prstClr val="white"/>
                </a:solidFill>
              </a:rPr>
              <a:t>All</a:t>
            </a:r>
            <a:r>
              <a:rPr lang="en-AU" spc="-5" dirty="0">
                <a:solidFill>
                  <a:prstClr val="white"/>
                </a:solidFill>
              </a:rPr>
              <a:t> </a:t>
            </a:r>
            <a:r>
              <a:rPr lang="en-AU" dirty="0">
                <a:solidFill>
                  <a:prstClr val="white"/>
                </a:solidFill>
              </a:rPr>
              <a:t>other</a:t>
            </a:r>
            <a:r>
              <a:rPr lang="en-AU" spc="-10" dirty="0">
                <a:solidFill>
                  <a:prstClr val="white"/>
                </a:solidFill>
              </a:rPr>
              <a:t> brand</a:t>
            </a:r>
            <a:r>
              <a:rPr lang="en-AU" spc="-5" dirty="0">
                <a:solidFill>
                  <a:prstClr val="white"/>
                </a:solidFill>
              </a:rPr>
              <a:t> </a:t>
            </a:r>
            <a:r>
              <a:rPr lang="en-AU" dirty="0">
                <a:solidFill>
                  <a:prstClr val="white"/>
                </a:solidFill>
              </a:rPr>
              <a:t>or</a:t>
            </a:r>
            <a:r>
              <a:rPr lang="en-AU" spc="-5" dirty="0">
                <a:solidFill>
                  <a:prstClr val="white"/>
                </a:solidFill>
              </a:rPr>
              <a:t> </a:t>
            </a:r>
            <a:r>
              <a:rPr lang="en-AU" spc="-10" dirty="0">
                <a:solidFill>
                  <a:prstClr val="white"/>
                </a:solidFill>
              </a:rPr>
              <a:t>product </a:t>
            </a:r>
            <a:r>
              <a:rPr lang="en-AU" dirty="0">
                <a:solidFill>
                  <a:prstClr val="white"/>
                </a:solidFill>
              </a:rPr>
              <a:t>names</a:t>
            </a:r>
            <a:r>
              <a:rPr lang="en-AU" spc="-5" dirty="0">
                <a:solidFill>
                  <a:prstClr val="white"/>
                </a:solidFill>
              </a:rPr>
              <a:t> </a:t>
            </a:r>
            <a:r>
              <a:rPr lang="en-AU" dirty="0">
                <a:solidFill>
                  <a:prstClr val="white"/>
                </a:solidFill>
              </a:rPr>
              <a:t>are </a:t>
            </a:r>
            <a:r>
              <a:rPr lang="en-AU" spc="-10" dirty="0">
                <a:solidFill>
                  <a:prstClr val="white"/>
                </a:solidFill>
              </a:rPr>
              <a:t>trademarks</a:t>
            </a:r>
            <a:r>
              <a:rPr lang="en-AU" dirty="0">
                <a:solidFill>
                  <a:prstClr val="white"/>
                </a:solidFill>
              </a:rPr>
              <a:t> or </a:t>
            </a:r>
            <a:r>
              <a:rPr lang="en-AU" spc="-10" dirty="0">
                <a:solidFill>
                  <a:prstClr val="white"/>
                </a:solidFill>
              </a:rPr>
              <a:t>registered</a:t>
            </a:r>
            <a:r>
              <a:rPr lang="en-AU" dirty="0">
                <a:solidFill>
                  <a:prstClr val="white"/>
                </a:solidFill>
              </a:rPr>
              <a:t> marks of their </a:t>
            </a:r>
            <a:r>
              <a:rPr lang="en-AU" spc="-10" dirty="0">
                <a:solidFill>
                  <a:prstClr val="white"/>
                </a:solidFill>
              </a:rPr>
              <a:t>respective</a:t>
            </a:r>
            <a:r>
              <a:rPr lang="en-AU" dirty="0">
                <a:solidFill>
                  <a:prstClr val="white"/>
                </a:solidFill>
              </a:rPr>
              <a:t> owners and </a:t>
            </a:r>
            <a:r>
              <a:rPr lang="en-AU" spc="-10" dirty="0">
                <a:solidFill>
                  <a:prstClr val="white"/>
                </a:solidFill>
              </a:rPr>
              <a:t>displayed</a:t>
            </a:r>
            <a:r>
              <a:rPr lang="en-AU" dirty="0">
                <a:solidFill>
                  <a:prstClr val="white"/>
                </a:solidFill>
              </a:rPr>
              <a:t> by </a:t>
            </a:r>
            <a:r>
              <a:rPr lang="en-AU" spc="-10" dirty="0">
                <a:solidFill>
                  <a:prstClr val="white"/>
                </a:solidFill>
              </a:rPr>
              <a:t>agreement.  Because</a:t>
            </a:r>
            <a:r>
              <a:rPr lang="en-AU" dirty="0">
                <a:solidFill>
                  <a:prstClr val="white"/>
                </a:solidFill>
              </a:rPr>
              <a:t> we are</a:t>
            </a:r>
            <a:r>
              <a:rPr lang="en-AU" spc="5" dirty="0">
                <a:solidFill>
                  <a:prstClr val="white"/>
                </a:solidFill>
              </a:rPr>
              <a:t> </a:t>
            </a:r>
            <a:r>
              <a:rPr lang="en-AU" spc="-10" dirty="0">
                <a:solidFill>
                  <a:prstClr val="white"/>
                </a:solidFill>
              </a:rPr>
              <a:t>continuously</a:t>
            </a:r>
            <a:r>
              <a:rPr lang="en-AU" dirty="0">
                <a:solidFill>
                  <a:prstClr val="white"/>
                </a:solidFill>
              </a:rPr>
              <a:t> </a:t>
            </a:r>
            <a:r>
              <a:rPr lang="en-AU" spc="-10" dirty="0">
                <a:solidFill>
                  <a:prstClr val="white"/>
                </a:solidFill>
              </a:rPr>
              <a:t>improving</a:t>
            </a:r>
            <a:r>
              <a:rPr lang="en-AU" spc="5" dirty="0">
                <a:solidFill>
                  <a:prstClr val="white"/>
                </a:solidFill>
              </a:rPr>
              <a:t> </a:t>
            </a:r>
            <a:r>
              <a:rPr lang="en-AU" dirty="0">
                <a:solidFill>
                  <a:prstClr val="white"/>
                </a:solidFill>
              </a:rPr>
              <a:t>our </a:t>
            </a:r>
            <a:r>
              <a:rPr lang="en-AU" spc="-10" dirty="0">
                <a:solidFill>
                  <a:prstClr val="white"/>
                </a:solidFill>
              </a:rPr>
              <a:t>products</a:t>
            </a:r>
            <a:r>
              <a:rPr lang="en-AU" dirty="0">
                <a:solidFill>
                  <a:prstClr val="white"/>
                </a:solidFill>
              </a:rPr>
              <a:t> and</a:t>
            </a:r>
            <a:r>
              <a:rPr lang="en-AU" spc="5" dirty="0">
                <a:solidFill>
                  <a:prstClr val="white"/>
                </a:solidFill>
              </a:rPr>
              <a:t> </a:t>
            </a:r>
            <a:r>
              <a:rPr lang="en-AU" dirty="0">
                <a:solidFill>
                  <a:prstClr val="white"/>
                </a:solidFill>
              </a:rPr>
              <a:t>services, Reece</a:t>
            </a:r>
            <a:r>
              <a:rPr lang="en-AU" spc="5" dirty="0">
                <a:solidFill>
                  <a:prstClr val="white"/>
                </a:solidFill>
              </a:rPr>
              <a:t> </a:t>
            </a:r>
            <a:r>
              <a:rPr lang="en-AU" spc="-10" dirty="0">
                <a:solidFill>
                  <a:prstClr val="white"/>
                </a:solidFill>
              </a:rPr>
              <a:t>reserves</a:t>
            </a:r>
            <a:r>
              <a:rPr lang="en-AU" dirty="0">
                <a:solidFill>
                  <a:prstClr val="white"/>
                </a:solidFill>
              </a:rPr>
              <a:t> the right</a:t>
            </a:r>
            <a:r>
              <a:rPr lang="en-AU" spc="5" dirty="0">
                <a:solidFill>
                  <a:prstClr val="white"/>
                </a:solidFill>
              </a:rPr>
              <a:t> </a:t>
            </a:r>
            <a:r>
              <a:rPr lang="en-AU" spc="-25" dirty="0">
                <a:solidFill>
                  <a:prstClr val="white"/>
                </a:solidFill>
              </a:rPr>
              <a:t>to </a:t>
            </a:r>
            <a:r>
              <a:rPr lang="en-AU" dirty="0">
                <a:solidFill>
                  <a:prstClr val="white"/>
                </a:solidFill>
              </a:rPr>
              <a:t>change </a:t>
            </a:r>
            <a:r>
              <a:rPr lang="en-AU" spc="-10" dirty="0">
                <a:solidFill>
                  <a:prstClr val="white"/>
                </a:solidFill>
              </a:rPr>
              <a:t>specifications</a:t>
            </a:r>
            <a:r>
              <a:rPr lang="en-AU" spc="5" dirty="0">
                <a:solidFill>
                  <a:prstClr val="white"/>
                </a:solidFill>
              </a:rPr>
              <a:t> </a:t>
            </a:r>
            <a:r>
              <a:rPr lang="en-AU" dirty="0">
                <a:solidFill>
                  <a:prstClr val="white"/>
                </a:solidFill>
              </a:rPr>
              <a:t>without prior</a:t>
            </a:r>
            <a:r>
              <a:rPr lang="en-AU" spc="5" dirty="0">
                <a:solidFill>
                  <a:prstClr val="white"/>
                </a:solidFill>
              </a:rPr>
              <a:t> </a:t>
            </a:r>
            <a:r>
              <a:rPr lang="en-AU" dirty="0">
                <a:solidFill>
                  <a:prstClr val="white"/>
                </a:solidFill>
              </a:rPr>
              <a:t>notice.</a:t>
            </a:r>
            <a:r>
              <a:rPr lang="en-AU" spc="140" dirty="0">
                <a:solidFill>
                  <a:prstClr val="white"/>
                </a:solidFill>
              </a:rPr>
              <a:t> </a:t>
            </a:r>
            <a:r>
              <a:rPr lang="en-AU" dirty="0">
                <a:solidFill>
                  <a:prstClr val="white"/>
                </a:solidFill>
              </a:rPr>
              <a:t>[V04-</a:t>
            </a:r>
            <a:r>
              <a:rPr lang="en-AU" spc="-10" dirty="0">
                <a:solidFill>
                  <a:prstClr val="white"/>
                </a:solidFill>
              </a:rPr>
              <a:t>20260724]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341230"/>
            <a:ext cx="4629150" cy="623889"/>
          </a:xfrm>
          <a:prstGeom prst="rect">
            <a:avLst/>
          </a:prstGeom>
        </p:spPr>
        <p:txBody>
          <a:bodyPr vert="horz" wrap="square" lIns="0" tIns="53975" rIns="0" bIns="0" rtlCol="0">
            <a:spAutoFit/>
          </a:bodyPr>
          <a:lstStyle/>
          <a:p>
            <a:pPr marL="12700">
              <a:lnSpc>
                <a:spcPct val="100000"/>
              </a:lnSpc>
              <a:spcBef>
                <a:spcPts val="425"/>
              </a:spcBef>
            </a:pPr>
            <a:r>
              <a:rPr lang="en-AU" sz="1700" dirty="0">
                <a:solidFill>
                  <a:srgbClr val="FFB81C"/>
                </a:solidFill>
                <a:latin typeface="Aktiv Grotesk Medium"/>
                <a:cs typeface="Aktiv Grotesk Medium"/>
              </a:rPr>
              <a:t>DIMAX SPRING HYDRANT VALVE</a:t>
            </a:r>
            <a:endParaRPr lang="en-AU" sz="1700" dirty="0">
              <a:latin typeface="Aktiv Grotesk Medium"/>
              <a:cs typeface="Aktiv Grotesk Medium"/>
            </a:endParaRPr>
          </a:p>
          <a:p>
            <a:pPr marL="12700" marR="5080">
              <a:lnSpc>
                <a:spcPts val="1800"/>
              </a:lnSpc>
              <a:spcBef>
                <a:spcPts val="585"/>
              </a:spcBef>
            </a:pPr>
            <a:r>
              <a:rPr lang="en-AU" sz="1700" spc="-10" dirty="0">
                <a:solidFill>
                  <a:srgbClr val="FFFFFF"/>
                </a:solidFill>
                <a:latin typeface="Aktiv Grotesk Light"/>
                <a:cs typeface="Aktiv Grotesk Light"/>
              </a:rPr>
              <a:t>DN80-100 PN16 SPRING HYDRANT ASSEMBLY</a:t>
            </a:r>
            <a:endParaRPr lang="en-AU" sz="1700" dirty="0">
              <a:latin typeface="Aktiv Grotesk Light"/>
              <a:cs typeface="Aktiv Grotesk Light"/>
            </a:endParaRPr>
          </a:p>
        </p:txBody>
      </p:sp>
      <p:graphicFrame>
        <p:nvGraphicFramePr>
          <p:cNvPr id="3" name="object 3"/>
          <p:cNvGraphicFramePr>
            <a:graphicFrameLocks noGrp="1"/>
          </p:cNvGraphicFramePr>
          <p:nvPr>
            <p:extLst>
              <p:ext uri="{D42A27DB-BD31-4B8C-83A1-F6EECF244321}">
                <p14:modId xmlns:p14="http://schemas.microsoft.com/office/powerpoint/2010/main" val="4173773399"/>
              </p:ext>
            </p:extLst>
          </p:nvPr>
        </p:nvGraphicFramePr>
        <p:xfrm>
          <a:off x="457200" y="6063615"/>
          <a:ext cx="3340735" cy="1149985"/>
        </p:xfrm>
        <a:graphic>
          <a:graphicData uri="http://schemas.openxmlformats.org/drawingml/2006/table">
            <a:tbl>
              <a:tblPr firstRow="1" bandRow="1">
                <a:tableStyleId>{2D5ABB26-0587-4C30-8999-92F81FD0307C}</a:tableStyleId>
              </a:tblPr>
              <a:tblGrid>
                <a:gridCol w="864235">
                  <a:extLst>
                    <a:ext uri="{9D8B030D-6E8A-4147-A177-3AD203B41FA5}">
                      <a16:colId xmlns:a16="http://schemas.microsoft.com/office/drawing/2014/main" val="20000"/>
                    </a:ext>
                  </a:extLst>
                </a:gridCol>
                <a:gridCol w="825500">
                  <a:extLst>
                    <a:ext uri="{9D8B030D-6E8A-4147-A177-3AD203B41FA5}">
                      <a16:colId xmlns:a16="http://schemas.microsoft.com/office/drawing/2014/main" val="20001"/>
                    </a:ext>
                  </a:extLst>
                </a:gridCol>
                <a:gridCol w="8255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395605">
                <a:tc>
                  <a:txBody>
                    <a:bodyPr/>
                    <a:lstStyle/>
                    <a:p>
                      <a:pPr marL="107950" marR="180975">
                        <a:lnSpc>
                          <a:spcPct val="100000"/>
                        </a:lnSpc>
                        <a:spcBef>
                          <a:spcPts val="565"/>
                        </a:spcBef>
                      </a:pPr>
                      <a:r>
                        <a:rPr lang="en-AU" sz="800" b="1" spc="-10" dirty="0">
                          <a:solidFill>
                            <a:srgbClr val="FFB81C"/>
                          </a:solidFill>
                          <a:latin typeface="Aktiv Grotesk"/>
                          <a:cs typeface="Aktiv Grotesk"/>
                        </a:rPr>
                        <a:t>DN</a:t>
                      </a:r>
                      <a:endParaRPr sz="800" dirty="0">
                        <a:latin typeface="Aktiv Grotesk"/>
                        <a:cs typeface="Aktiv Grotesk"/>
                      </a:endParaRPr>
                    </a:p>
                  </a:txBody>
                  <a:tcPr marL="0" marR="0" marT="71755" marB="0">
                    <a:solidFill>
                      <a:srgbClr val="000000"/>
                    </a:solidFill>
                  </a:tcPr>
                </a:tc>
                <a:tc>
                  <a:txBody>
                    <a:bodyPr/>
                    <a:lstStyle/>
                    <a:p>
                      <a:pPr algn="ctr">
                        <a:lnSpc>
                          <a:spcPct val="100000"/>
                        </a:lnSpc>
                        <a:spcBef>
                          <a:spcPts val="565"/>
                        </a:spcBef>
                      </a:pPr>
                      <a:r>
                        <a:rPr lang="en-AU" sz="800" b="1" spc="-50" dirty="0">
                          <a:solidFill>
                            <a:srgbClr val="FFB81C"/>
                          </a:solidFill>
                          <a:latin typeface="Aktiv Grotesk"/>
                          <a:cs typeface="Aktiv Grotesk"/>
                        </a:rPr>
                        <a:t>H</a:t>
                      </a:r>
                      <a:endParaRPr sz="800" dirty="0">
                        <a:latin typeface="Aktiv Grotesk"/>
                        <a:cs typeface="Aktiv Grotesk"/>
                      </a:endParaRPr>
                    </a:p>
                    <a:p>
                      <a:pPr algn="ctr">
                        <a:lnSpc>
                          <a:spcPct val="100000"/>
                        </a:lnSpc>
                      </a:pPr>
                      <a:r>
                        <a:rPr sz="800" b="1" spc="-25" dirty="0">
                          <a:solidFill>
                            <a:srgbClr val="FFB81C"/>
                          </a:solidFill>
                          <a:latin typeface="Aktiv Grotesk"/>
                          <a:cs typeface="Aktiv Grotesk"/>
                        </a:rPr>
                        <a:t>mm</a:t>
                      </a:r>
                      <a:endParaRPr sz="800" dirty="0">
                        <a:latin typeface="Aktiv Grotesk"/>
                        <a:cs typeface="Aktiv Grotesk"/>
                      </a:endParaRPr>
                    </a:p>
                  </a:txBody>
                  <a:tcPr marL="0" marR="0" marT="71755" marB="0">
                    <a:solidFill>
                      <a:srgbClr val="000000"/>
                    </a:solidFill>
                  </a:tcPr>
                </a:tc>
                <a:tc>
                  <a:txBody>
                    <a:bodyPr/>
                    <a:lstStyle/>
                    <a:p>
                      <a:pPr algn="ctr">
                        <a:lnSpc>
                          <a:spcPct val="100000"/>
                        </a:lnSpc>
                        <a:spcBef>
                          <a:spcPts val="565"/>
                        </a:spcBef>
                      </a:pPr>
                      <a:r>
                        <a:rPr lang="en-AU" sz="800" b="1" spc="-50" dirty="0">
                          <a:solidFill>
                            <a:srgbClr val="FFB81C"/>
                          </a:solidFill>
                          <a:latin typeface="Aktiv Grotesk"/>
                          <a:cs typeface="Aktiv Grotesk"/>
                        </a:rPr>
                        <a:t>W</a:t>
                      </a:r>
                      <a:endParaRPr sz="800" dirty="0">
                        <a:latin typeface="Aktiv Grotesk"/>
                        <a:cs typeface="Aktiv Grotesk"/>
                      </a:endParaRPr>
                    </a:p>
                    <a:p>
                      <a:pPr algn="ctr">
                        <a:lnSpc>
                          <a:spcPct val="100000"/>
                        </a:lnSpc>
                      </a:pPr>
                      <a:r>
                        <a:rPr sz="800" b="1" spc="-25" dirty="0">
                          <a:solidFill>
                            <a:srgbClr val="FFB81C"/>
                          </a:solidFill>
                          <a:latin typeface="Aktiv Grotesk"/>
                          <a:cs typeface="Aktiv Grotesk"/>
                        </a:rPr>
                        <a:t>mm</a:t>
                      </a:r>
                      <a:endParaRPr sz="800" dirty="0">
                        <a:latin typeface="Aktiv Grotesk"/>
                        <a:cs typeface="Aktiv Grotesk"/>
                      </a:endParaRPr>
                    </a:p>
                  </a:txBody>
                  <a:tcPr marL="0" marR="0" marT="71755" marB="0">
                    <a:solidFill>
                      <a:srgbClr val="000000"/>
                    </a:solidFill>
                  </a:tcPr>
                </a:tc>
                <a:tc>
                  <a:txBody>
                    <a:bodyPr/>
                    <a:lstStyle/>
                    <a:p>
                      <a:pPr algn="ctr">
                        <a:lnSpc>
                          <a:spcPct val="100000"/>
                        </a:lnSpc>
                        <a:spcBef>
                          <a:spcPts val="565"/>
                        </a:spcBef>
                      </a:pPr>
                      <a:r>
                        <a:rPr lang="en-AU" sz="800" b="1" spc="-50" dirty="0">
                          <a:solidFill>
                            <a:srgbClr val="FFB81C"/>
                          </a:solidFill>
                          <a:latin typeface="Aktiv Grotesk"/>
                          <a:cs typeface="Aktiv Grotesk"/>
                        </a:rPr>
                        <a:t>WEIGHT</a:t>
                      </a:r>
                      <a:endParaRPr sz="800" dirty="0">
                        <a:latin typeface="Aktiv Grotesk"/>
                        <a:cs typeface="Aktiv Grotesk"/>
                      </a:endParaRPr>
                    </a:p>
                    <a:p>
                      <a:pPr algn="ctr">
                        <a:lnSpc>
                          <a:spcPct val="100000"/>
                        </a:lnSpc>
                      </a:pPr>
                      <a:r>
                        <a:rPr lang="en-AU" sz="800" b="1" spc="-25" dirty="0">
                          <a:solidFill>
                            <a:srgbClr val="FFB81C"/>
                          </a:solidFill>
                          <a:latin typeface="Aktiv Grotesk"/>
                          <a:cs typeface="Aktiv Grotesk"/>
                        </a:rPr>
                        <a:t>kg</a:t>
                      </a:r>
                      <a:endParaRPr sz="800" dirty="0">
                        <a:latin typeface="Aktiv Grotesk"/>
                        <a:cs typeface="Aktiv Grotesk"/>
                      </a:endParaRPr>
                    </a:p>
                  </a:txBody>
                  <a:tcPr marL="0" marR="0" marT="71755" marB="0">
                    <a:solidFill>
                      <a:srgbClr val="000000"/>
                    </a:solidFill>
                  </a:tcPr>
                </a:tc>
                <a:extLst>
                  <a:ext uri="{0D108BD9-81ED-4DB2-BD59-A6C34878D82A}">
                    <a16:rowId xmlns:a16="http://schemas.microsoft.com/office/drawing/2014/main" val="10000"/>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80</a:t>
                      </a:r>
                      <a:endParaRPr sz="800" dirty="0">
                        <a:latin typeface="Aktiv Grotesk"/>
                        <a:cs typeface="Aktiv Grotesk"/>
                      </a:endParaRPr>
                    </a:p>
                  </a:txBody>
                  <a:tcPr marL="0" marR="0" marT="60325" marB="0">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255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spc="-25" dirty="0">
                          <a:latin typeface="Aktiv Grotesk"/>
                          <a:cs typeface="Aktiv Grotesk"/>
                        </a:rPr>
                        <a:t>210</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spc="-25" dirty="0">
                          <a:latin typeface="Aktiv Grotesk"/>
                          <a:cs typeface="Aktiv Grotesk"/>
                        </a:rPr>
                        <a:t>8.5</a:t>
                      </a:r>
                      <a:endParaRPr sz="800" dirty="0">
                        <a:latin typeface="Aktiv Grotesk"/>
                        <a:cs typeface="Aktiv Grotesk"/>
                      </a:endParaRPr>
                    </a:p>
                  </a:txBody>
                  <a:tcPr marL="0" marR="0" marT="60325" marB="0"/>
                </a:tc>
                <a:extLst>
                  <a:ext uri="{0D108BD9-81ED-4DB2-BD59-A6C34878D82A}">
                    <a16:rowId xmlns:a16="http://schemas.microsoft.com/office/drawing/2014/main" val="10001"/>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1</a:t>
                      </a:r>
                      <a:r>
                        <a:rPr sz="800" b="1" spc="-25" dirty="0">
                          <a:solidFill>
                            <a:srgbClr val="FFB81C"/>
                          </a:solidFill>
                          <a:latin typeface="Aktiv Grotesk"/>
                          <a:cs typeface="Aktiv Grotesk"/>
                        </a:rPr>
                        <a:t>00</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255</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spc="-25" dirty="0">
                          <a:latin typeface="Aktiv Grotesk"/>
                          <a:cs typeface="Aktiv Grotesk"/>
                        </a:rPr>
                        <a:t>210</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spc="-25" dirty="0">
                          <a:latin typeface="Aktiv Grotesk"/>
                          <a:cs typeface="Aktiv Grotesk"/>
                        </a:rPr>
                        <a:t>9.5</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2"/>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80/100 SLOTTED</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255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spc="-25" dirty="0">
                          <a:latin typeface="Aktiv Grotesk"/>
                          <a:cs typeface="Aktiv Grotesk"/>
                        </a:rPr>
                        <a:t>210</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spc="-25" dirty="0">
                          <a:latin typeface="Aktiv Grotesk"/>
                          <a:cs typeface="Aktiv Grotesk"/>
                        </a:rPr>
                        <a:t>9.5</a:t>
                      </a:r>
                      <a:endParaRPr sz="800" dirty="0">
                        <a:latin typeface="Aktiv Grotesk"/>
                        <a:cs typeface="Aktiv Grotesk"/>
                      </a:endParaRPr>
                    </a:p>
                  </a:txBody>
                  <a:tcPr marL="0" marR="0" marT="60325" marB="0"/>
                </a:tc>
                <a:extLst>
                  <a:ext uri="{0D108BD9-81ED-4DB2-BD59-A6C34878D82A}">
                    <a16:rowId xmlns:a16="http://schemas.microsoft.com/office/drawing/2014/main" val="10003"/>
                  </a:ext>
                </a:extLst>
              </a:tr>
            </a:tbl>
          </a:graphicData>
        </a:graphic>
      </p:graphicFrame>
      <p:graphicFrame>
        <p:nvGraphicFramePr>
          <p:cNvPr id="4" name="object 4"/>
          <p:cNvGraphicFramePr>
            <a:graphicFrameLocks noGrp="1"/>
          </p:cNvGraphicFramePr>
          <p:nvPr>
            <p:extLst>
              <p:ext uri="{D42A27DB-BD31-4B8C-83A1-F6EECF244321}">
                <p14:modId xmlns:p14="http://schemas.microsoft.com/office/powerpoint/2010/main" val="3062395177"/>
              </p:ext>
            </p:extLst>
          </p:nvPr>
        </p:nvGraphicFramePr>
        <p:xfrm>
          <a:off x="3923995" y="2318905"/>
          <a:ext cx="3180714" cy="3413125"/>
        </p:xfrm>
        <a:graphic>
          <a:graphicData uri="http://schemas.openxmlformats.org/drawingml/2006/table">
            <a:tbl>
              <a:tblPr firstRow="1" bandRow="1">
                <a:tableStyleId>{2D5ABB26-0587-4C30-8999-92F81FD0307C}</a:tableStyleId>
              </a:tblPr>
              <a:tblGrid>
                <a:gridCol w="463855">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802459">
                  <a:extLst>
                    <a:ext uri="{9D8B030D-6E8A-4147-A177-3AD203B41FA5}">
                      <a16:colId xmlns:a16="http://schemas.microsoft.com/office/drawing/2014/main" val="20002"/>
                    </a:ext>
                  </a:extLst>
                </a:gridCol>
              </a:tblGrid>
              <a:tr h="395605">
                <a:tc>
                  <a:txBody>
                    <a:bodyPr/>
                    <a:lstStyle/>
                    <a:p>
                      <a:pPr marL="107950" marR="846455">
                        <a:lnSpc>
                          <a:spcPct val="100000"/>
                        </a:lnSpc>
                        <a:spcBef>
                          <a:spcPts val="565"/>
                        </a:spcBef>
                      </a:pPr>
                      <a:endParaRPr sz="800" dirty="0">
                        <a:latin typeface="Aktiv Grotesk"/>
                        <a:cs typeface="Aktiv Grotesk"/>
                      </a:endParaRPr>
                    </a:p>
                  </a:txBody>
                  <a:tcPr marL="0" marR="0" marT="71755" marB="0">
                    <a:solidFill>
                      <a:srgbClr val="000000"/>
                    </a:solidFill>
                  </a:tcPr>
                </a:tc>
                <a:tc>
                  <a:txBody>
                    <a:bodyPr/>
                    <a:lstStyle/>
                    <a:p>
                      <a:pPr algn="ctr">
                        <a:lnSpc>
                          <a:spcPct val="100000"/>
                        </a:lnSpc>
                        <a:spcBef>
                          <a:spcPts val="565"/>
                        </a:spcBef>
                      </a:pPr>
                      <a:r>
                        <a:rPr lang="en-AU" sz="800" b="1" spc="-50" dirty="0">
                          <a:solidFill>
                            <a:srgbClr val="FFB81C"/>
                          </a:solidFill>
                          <a:latin typeface="Aktiv Grotesk"/>
                          <a:cs typeface="Aktiv Grotesk"/>
                        </a:rPr>
                        <a:t>DESCRIPTION</a:t>
                      </a:r>
                      <a:endParaRPr sz="800" dirty="0">
                        <a:latin typeface="Aktiv Grotesk"/>
                        <a:cs typeface="Aktiv Grotesk"/>
                      </a:endParaRPr>
                    </a:p>
                  </a:txBody>
                  <a:tcPr marL="0" marR="0" marT="71755" marB="0">
                    <a:solidFill>
                      <a:srgbClr val="000000"/>
                    </a:solidFill>
                  </a:tcPr>
                </a:tc>
                <a:tc>
                  <a:txBody>
                    <a:bodyPr/>
                    <a:lstStyle/>
                    <a:p>
                      <a:pPr algn="ctr">
                        <a:lnSpc>
                          <a:spcPct val="100000"/>
                        </a:lnSpc>
                        <a:spcBef>
                          <a:spcPts val="565"/>
                        </a:spcBef>
                      </a:pPr>
                      <a:r>
                        <a:rPr lang="en-AU" sz="800" b="1" spc="-50" dirty="0">
                          <a:solidFill>
                            <a:srgbClr val="FFB81C"/>
                          </a:solidFill>
                          <a:latin typeface="Aktiv Grotesk"/>
                          <a:cs typeface="Aktiv Grotesk"/>
                        </a:rPr>
                        <a:t>MATERIAL</a:t>
                      </a:r>
                      <a:endParaRPr sz="800" dirty="0">
                        <a:latin typeface="Aktiv Grotesk"/>
                        <a:cs typeface="Aktiv Grotesk"/>
                      </a:endParaRPr>
                    </a:p>
                  </a:txBody>
                  <a:tcPr marL="0" marR="0" marT="71755" marB="0">
                    <a:solidFill>
                      <a:srgbClr val="000000"/>
                    </a:solidFill>
                  </a:tcPr>
                </a:tc>
                <a:extLst>
                  <a:ext uri="{0D108BD9-81ED-4DB2-BD59-A6C34878D82A}">
                    <a16:rowId xmlns:a16="http://schemas.microsoft.com/office/drawing/2014/main" val="10000"/>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1</a:t>
                      </a:r>
                      <a:endParaRPr sz="800" dirty="0">
                        <a:latin typeface="Aktiv Grotesk"/>
                        <a:cs typeface="Aktiv Grotesk"/>
                      </a:endParaRPr>
                    </a:p>
                  </a:txBody>
                  <a:tcPr marL="0" marR="0" marT="60325" marB="0">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Body</a:t>
                      </a:r>
                      <a:endParaRPr sz="800" dirty="0">
                        <a:latin typeface="Aktiv Grotesk"/>
                        <a:cs typeface="Aktiv Grotesk"/>
                      </a:endParaRPr>
                    </a:p>
                  </a:txBody>
                  <a:tcPr marL="0" marR="0" marT="60325" marB="0"/>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SGI Grade 500-7</a:t>
                      </a:r>
                      <a:endParaRPr lang="en-AU" sz="800" dirty="0">
                        <a:latin typeface="Aktiv Grotesk"/>
                        <a:cs typeface="Aktiv Grotesk"/>
                      </a:endParaRPr>
                    </a:p>
                  </a:txBody>
                  <a:tcPr marL="0" marR="0" marT="60325" marB="0"/>
                </a:tc>
                <a:extLst>
                  <a:ext uri="{0D108BD9-81ED-4DB2-BD59-A6C34878D82A}">
                    <a16:rowId xmlns:a16="http://schemas.microsoft.com/office/drawing/2014/main" val="10001"/>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2</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Yoke</a:t>
                      </a:r>
                      <a:endParaRPr sz="800" dirty="0">
                        <a:latin typeface="Aktiv Grotesk"/>
                        <a:cs typeface="Aktiv Grotesk"/>
                      </a:endParaRPr>
                    </a:p>
                  </a:txBody>
                  <a:tcPr marL="0" marR="0" marT="60325" marB="0">
                    <a:solidFill>
                      <a:srgbClr val="E5E5E5"/>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SGI Grade 500-7</a:t>
                      </a:r>
                      <a:endParaRPr lang="en-AU"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2"/>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3</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Dome</a:t>
                      </a:r>
                      <a:endParaRPr sz="800" dirty="0">
                        <a:latin typeface="Aktiv Grotesk"/>
                        <a:cs typeface="Aktiv Grotesk"/>
                      </a:endParaRPr>
                    </a:p>
                  </a:txBody>
                  <a:tcPr marL="0" marR="0" marT="60325" marB="0"/>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Brass C48600 to AS1568</a:t>
                      </a:r>
                      <a:endParaRPr lang="en-AU" sz="800" dirty="0">
                        <a:latin typeface="Aktiv Grotesk"/>
                        <a:cs typeface="Aktiv Grotesk"/>
                      </a:endParaRPr>
                    </a:p>
                  </a:txBody>
                  <a:tcPr marL="0" marR="0" marT="60325" marB="0"/>
                </a:tc>
                <a:extLst>
                  <a:ext uri="{0D108BD9-81ED-4DB2-BD59-A6C34878D82A}">
                    <a16:rowId xmlns:a16="http://schemas.microsoft.com/office/drawing/2014/main" val="10003"/>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4</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Spring</a:t>
                      </a:r>
                      <a:endParaRPr sz="800" dirty="0">
                        <a:latin typeface="Aktiv Grotesk"/>
                        <a:cs typeface="Aktiv Grotesk"/>
                      </a:endParaRPr>
                    </a:p>
                  </a:txBody>
                  <a:tcPr marL="0" marR="0" marT="60325" marB="0">
                    <a:solidFill>
                      <a:srgbClr val="E5E5E5"/>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304 Stainless Steel</a:t>
                      </a:r>
                      <a:endParaRPr lang="en-AU"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4"/>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5</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Resilient Seat</a:t>
                      </a:r>
                      <a:endParaRPr sz="800" dirty="0">
                        <a:latin typeface="Aktiv Grotesk"/>
                        <a:cs typeface="Aktiv Grotesk"/>
                      </a:endParaRPr>
                    </a:p>
                  </a:txBody>
                  <a:tcPr marL="0" marR="0" marT="60325" marB="0"/>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EPDM AS1646 Synthetic Rubber</a:t>
                      </a:r>
                      <a:endParaRPr lang="en-AU" sz="800" dirty="0">
                        <a:latin typeface="Aktiv Grotesk"/>
                        <a:cs typeface="Aktiv Grotesk"/>
                      </a:endParaRPr>
                    </a:p>
                  </a:txBody>
                  <a:tcPr marL="0" marR="0" marT="60325" marB="0"/>
                </a:tc>
                <a:extLst>
                  <a:ext uri="{0D108BD9-81ED-4DB2-BD59-A6C34878D82A}">
                    <a16:rowId xmlns:a16="http://schemas.microsoft.com/office/drawing/2014/main" val="10005"/>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6</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Spring Support</a:t>
                      </a:r>
                      <a:endParaRPr sz="800" dirty="0">
                        <a:latin typeface="Aktiv Grotesk"/>
                        <a:cs typeface="Aktiv Grotesk"/>
                      </a:endParaRPr>
                    </a:p>
                  </a:txBody>
                  <a:tcPr marL="0" marR="0" marT="60325" marB="0">
                    <a:solidFill>
                      <a:srgbClr val="E5E5E5"/>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SGI Grade 500-7</a:t>
                      </a:r>
                      <a:endParaRPr lang="en-AU"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6"/>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7</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Dust Cover</a:t>
                      </a:r>
                      <a:endParaRPr sz="800" dirty="0">
                        <a:latin typeface="Aktiv Grotesk"/>
                        <a:cs typeface="Aktiv Grotesk"/>
                      </a:endParaRPr>
                    </a:p>
                  </a:txBody>
                  <a:tcPr marL="0" marR="0" marT="60325" marB="0"/>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LD Polyethylene</a:t>
                      </a:r>
                      <a:endParaRPr lang="en-AU" sz="800" dirty="0">
                        <a:latin typeface="Aktiv Grotesk"/>
                        <a:cs typeface="Aktiv Grotesk"/>
                      </a:endParaRPr>
                    </a:p>
                  </a:txBody>
                  <a:tcPr marL="0" marR="0" marT="60325" marB="0"/>
                </a:tc>
                <a:extLst>
                  <a:ext uri="{0D108BD9-81ED-4DB2-BD59-A6C34878D82A}">
                    <a16:rowId xmlns:a16="http://schemas.microsoft.com/office/drawing/2014/main" val="10007"/>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8</a:t>
                      </a:r>
                      <a:endParaRPr sz="800" dirty="0">
                        <a:latin typeface="Aktiv Grotesk"/>
                        <a:cs typeface="Aktiv Grotesk"/>
                      </a:endParaRPr>
                    </a:p>
                  </a:txBody>
                  <a:tcPr marL="0" marR="0" marT="60325" marB="0">
                    <a:lnT w="6350">
                      <a:solidFill>
                        <a:srgbClr val="E5E5E5"/>
                      </a:solidFill>
                      <a:prstDash val="solid"/>
                    </a:lnT>
                    <a:lnB w="6350" cap="flat" cmpd="sng" algn="ctr">
                      <a:solidFill>
                        <a:srgbClr val="E5E5E5"/>
                      </a:solidFill>
                      <a:prstDash val="solid"/>
                      <a:round/>
                      <a:headEnd type="none" w="med" len="med"/>
                      <a:tailEnd type="none" w="med" len="med"/>
                    </a:lnB>
                    <a:solidFill>
                      <a:srgbClr val="000000"/>
                    </a:solidFill>
                  </a:tcPr>
                </a:tc>
                <a:tc>
                  <a:txBody>
                    <a:bodyPr/>
                    <a:lstStyle/>
                    <a:p>
                      <a:pPr algn="ctr">
                        <a:lnSpc>
                          <a:spcPct val="100000"/>
                        </a:lnSpc>
                        <a:spcBef>
                          <a:spcPts val="475"/>
                        </a:spcBef>
                      </a:pPr>
                      <a:r>
                        <a:rPr lang="en-AU" sz="800" spc="-25" dirty="0">
                          <a:latin typeface="Aktiv Grotesk"/>
                          <a:cs typeface="Aktiv Grotesk"/>
                        </a:rPr>
                        <a:t>Hex Head Bolt</a:t>
                      </a:r>
                      <a:endParaRPr sz="800" dirty="0">
                        <a:latin typeface="Aktiv Grotesk"/>
                        <a:cs typeface="Aktiv Grotesk"/>
                      </a:endParaRPr>
                    </a:p>
                  </a:txBody>
                  <a:tcPr marL="0" marR="0" marT="60325" marB="0">
                    <a:solidFill>
                      <a:srgbClr val="E5E5E5"/>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AS2837 316 Stainless Steel</a:t>
                      </a:r>
                      <a:endParaRPr lang="en-AU"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8"/>
                  </a:ext>
                </a:extLst>
              </a:tr>
              <a:tr h="251460">
                <a:tc>
                  <a:txBody>
                    <a:bodyPr/>
                    <a:lstStyle/>
                    <a:p>
                      <a:pPr marL="107950">
                        <a:lnSpc>
                          <a:spcPct val="100000"/>
                        </a:lnSpc>
                        <a:spcBef>
                          <a:spcPts val="475"/>
                        </a:spcBef>
                      </a:pPr>
                      <a:r>
                        <a:rPr lang="en-AU" sz="800" b="1" dirty="0">
                          <a:solidFill>
                            <a:srgbClr val="FFB81C"/>
                          </a:solidFill>
                          <a:latin typeface="Aktiv Grotesk"/>
                          <a:cs typeface="Aktiv Grotesk"/>
                        </a:rPr>
                        <a:t>9</a:t>
                      </a:r>
                      <a:endParaRPr sz="800" b="1" dirty="0">
                        <a:solidFill>
                          <a:srgbClr val="FFB81C"/>
                        </a:solidFill>
                        <a:latin typeface="Aktiv Grotesk"/>
                        <a:cs typeface="Aktiv Grotesk"/>
                      </a:endParaRPr>
                    </a:p>
                  </a:txBody>
                  <a:tcPr marL="0" marR="0" marT="60325" marB="0">
                    <a:lnT w="6350">
                      <a:solidFill>
                        <a:srgbClr val="E5E5E5"/>
                      </a:solidFill>
                      <a:prstDash val="solid"/>
                    </a:lnT>
                    <a:lnB w="6350" cap="flat" cmpd="sng" algn="ctr">
                      <a:solidFill>
                        <a:srgbClr val="E5E5E5"/>
                      </a:solidFill>
                      <a:prstDash val="solid"/>
                      <a:round/>
                      <a:headEnd type="none" w="med" len="med"/>
                      <a:tailEnd type="none" w="med" len="med"/>
                    </a:lnB>
                    <a:solidFill>
                      <a:srgbClr val="000000"/>
                    </a:solidFill>
                  </a:tcPr>
                </a:tc>
                <a:tc>
                  <a:txBody>
                    <a:bodyPr/>
                    <a:lstStyle/>
                    <a:p>
                      <a:pPr algn="ctr">
                        <a:lnSpc>
                          <a:spcPct val="100000"/>
                        </a:lnSpc>
                        <a:spcBef>
                          <a:spcPts val="475"/>
                        </a:spcBef>
                      </a:pPr>
                      <a:r>
                        <a:rPr lang="en-AU" sz="800" dirty="0">
                          <a:latin typeface="Aktiv Grotesk"/>
                          <a:cs typeface="Aktiv Grotesk"/>
                        </a:rPr>
                        <a:t>Hex Nut</a:t>
                      </a:r>
                      <a:endParaRPr sz="800" dirty="0">
                        <a:latin typeface="Aktiv Grotesk"/>
                        <a:cs typeface="Aktiv Grotesk"/>
                      </a:endParaRPr>
                    </a:p>
                  </a:txBody>
                  <a:tcPr marL="0" marR="0" marT="60325" marB="0">
                    <a:solidFill>
                      <a:srgbClr val="FFFFFF"/>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AS2837 316 Stainless Steel</a:t>
                      </a:r>
                      <a:endParaRPr lang="en-AU"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1308811245"/>
                  </a:ext>
                </a:extLst>
              </a:tr>
              <a:tr h="251460">
                <a:tc>
                  <a:txBody>
                    <a:bodyPr/>
                    <a:lstStyle/>
                    <a:p>
                      <a:pPr marL="107950">
                        <a:lnSpc>
                          <a:spcPct val="100000"/>
                        </a:lnSpc>
                        <a:spcBef>
                          <a:spcPts val="475"/>
                        </a:spcBef>
                      </a:pPr>
                      <a:r>
                        <a:rPr lang="en-AU" sz="800" b="1" dirty="0">
                          <a:solidFill>
                            <a:srgbClr val="FFB81C"/>
                          </a:solidFill>
                          <a:latin typeface="Aktiv Grotesk"/>
                          <a:cs typeface="Aktiv Grotesk"/>
                        </a:rPr>
                        <a:t>10</a:t>
                      </a:r>
                      <a:endParaRPr sz="800" b="1" dirty="0">
                        <a:solidFill>
                          <a:srgbClr val="FFB81C"/>
                        </a:solidFill>
                        <a:latin typeface="Aktiv Grotesk"/>
                        <a:cs typeface="Aktiv Grotesk"/>
                      </a:endParaRPr>
                    </a:p>
                  </a:txBody>
                  <a:tcPr marL="0" marR="0" marT="60325" marB="0">
                    <a:lnT w="6350">
                      <a:solidFill>
                        <a:srgbClr val="E5E5E5"/>
                      </a:solidFill>
                      <a:prstDash val="solid"/>
                    </a:lnT>
                    <a:lnB w="6350" cap="flat" cmpd="sng" algn="ctr">
                      <a:solidFill>
                        <a:srgbClr val="E5E5E5"/>
                      </a:solidFill>
                      <a:prstDash val="solid"/>
                      <a:round/>
                      <a:headEnd type="none" w="med" len="med"/>
                      <a:tailEnd type="none" w="med" len="med"/>
                    </a:lnB>
                    <a:solidFill>
                      <a:srgbClr val="000000"/>
                    </a:solidFill>
                  </a:tcPr>
                </a:tc>
                <a:tc>
                  <a:txBody>
                    <a:bodyPr/>
                    <a:lstStyle/>
                    <a:p>
                      <a:pPr algn="ctr">
                        <a:lnSpc>
                          <a:spcPct val="100000"/>
                        </a:lnSpc>
                        <a:spcBef>
                          <a:spcPts val="475"/>
                        </a:spcBef>
                      </a:pPr>
                      <a:r>
                        <a:rPr lang="en-AU" sz="800" dirty="0">
                          <a:latin typeface="Aktiv Grotesk"/>
                          <a:cs typeface="Aktiv Grotesk"/>
                        </a:rPr>
                        <a:t>Washer</a:t>
                      </a:r>
                      <a:endParaRPr sz="800" dirty="0">
                        <a:latin typeface="Aktiv Grotesk"/>
                        <a:cs typeface="Aktiv Grotesk"/>
                      </a:endParaRPr>
                    </a:p>
                  </a:txBody>
                  <a:tcPr marL="0" marR="0" marT="60325" marB="0">
                    <a:solidFill>
                      <a:srgbClr val="E5E5E5"/>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AS2837 316 Stainless Steel</a:t>
                      </a:r>
                      <a:endParaRPr lang="en-AU"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81823803"/>
                  </a:ext>
                </a:extLst>
              </a:tr>
              <a:tr h="251460">
                <a:tc>
                  <a:txBody>
                    <a:bodyPr/>
                    <a:lstStyle/>
                    <a:p>
                      <a:pPr marL="107950">
                        <a:lnSpc>
                          <a:spcPct val="100000"/>
                        </a:lnSpc>
                        <a:spcBef>
                          <a:spcPts val="475"/>
                        </a:spcBef>
                      </a:pPr>
                      <a:r>
                        <a:rPr lang="en-AU" sz="800" b="1" dirty="0">
                          <a:solidFill>
                            <a:srgbClr val="FFB81C"/>
                          </a:solidFill>
                          <a:latin typeface="Aktiv Grotesk"/>
                          <a:cs typeface="Aktiv Grotesk"/>
                        </a:rPr>
                        <a:t>11</a:t>
                      </a:r>
                      <a:endParaRPr sz="800" b="1" dirty="0">
                        <a:solidFill>
                          <a:srgbClr val="FFB81C"/>
                        </a:solidFill>
                        <a:latin typeface="Aktiv Grotesk"/>
                        <a:cs typeface="Aktiv Grotesk"/>
                      </a:endParaRPr>
                    </a:p>
                  </a:txBody>
                  <a:tcPr marL="0" marR="0" marT="60325" marB="0">
                    <a:lnT w="6350">
                      <a:solidFill>
                        <a:srgbClr val="E5E5E5"/>
                      </a:solidFill>
                      <a:prstDash val="solid"/>
                    </a:lnT>
                    <a:lnB w="6350" cap="flat" cmpd="sng" algn="ctr">
                      <a:solidFill>
                        <a:srgbClr val="E5E5E5"/>
                      </a:solidFill>
                      <a:prstDash val="solid"/>
                      <a:round/>
                      <a:headEnd type="none" w="med" len="med"/>
                      <a:tailEnd type="none" w="med" len="med"/>
                    </a:lnB>
                    <a:solidFill>
                      <a:srgbClr val="000000"/>
                    </a:solidFill>
                  </a:tcPr>
                </a:tc>
                <a:tc>
                  <a:txBody>
                    <a:bodyPr/>
                    <a:lstStyle/>
                    <a:p>
                      <a:pPr algn="ctr">
                        <a:lnSpc>
                          <a:spcPct val="100000"/>
                        </a:lnSpc>
                        <a:spcBef>
                          <a:spcPts val="475"/>
                        </a:spcBef>
                      </a:pPr>
                      <a:r>
                        <a:rPr lang="en-AU" sz="800" dirty="0">
                          <a:latin typeface="Aktiv Grotesk"/>
                          <a:cs typeface="Aktiv Grotesk"/>
                        </a:rPr>
                        <a:t>O-Ring</a:t>
                      </a:r>
                      <a:endParaRPr sz="800" dirty="0">
                        <a:latin typeface="Aktiv Grotesk"/>
                        <a:cs typeface="Aktiv Grotesk"/>
                      </a:endParaRPr>
                    </a:p>
                  </a:txBody>
                  <a:tcPr marL="0" marR="0" marT="60325" marB="0">
                    <a:solidFill>
                      <a:srgbClr val="FFFFFF"/>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dirty="0">
                          <a:latin typeface="Aktiv Grotesk"/>
                          <a:cs typeface="Aktiv Grotesk"/>
                        </a:rPr>
                        <a:t>NBR AS1646 Synthetic Rubber</a:t>
                      </a:r>
                    </a:p>
                  </a:txBody>
                  <a:tcPr marL="0" marR="0" marT="60325" marB="0">
                    <a:solidFill>
                      <a:srgbClr val="FFFFFF"/>
                    </a:solidFill>
                  </a:tcPr>
                </a:tc>
                <a:extLst>
                  <a:ext uri="{0D108BD9-81ED-4DB2-BD59-A6C34878D82A}">
                    <a16:rowId xmlns:a16="http://schemas.microsoft.com/office/drawing/2014/main" val="4021445315"/>
                  </a:ext>
                </a:extLst>
              </a:tr>
              <a:tr h="251460">
                <a:tc>
                  <a:txBody>
                    <a:bodyPr/>
                    <a:lstStyle/>
                    <a:p>
                      <a:pPr marL="107950">
                        <a:lnSpc>
                          <a:spcPct val="100000"/>
                        </a:lnSpc>
                        <a:spcBef>
                          <a:spcPts val="475"/>
                        </a:spcBef>
                      </a:pPr>
                      <a:r>
                        <a:rPr lang="en-AU" sz="800" b="1" dirty="0">
                          <a:solidFill>
                            <a:srgbClr val="FFB81C"/>
                          </a:solidFill>
                          <a:latin typeface="Aktiv Grotesk"/>
                          <a:cs typeface="Aktiv Grotesk"/>
                        </a:rPr>
                        <a:t>12</a:t>
                      </a:r>
                      <a:endParaRPr sz="800" b="1" dirty="0">
                        <a:solidFill>
                          <a:srgbClr val="FFB81C"/>
                        </a:solidFill>
                        <a:latin typeface="Aktiv Grotesk"/>
                        <a:cs typeface="Aktiv Grotesk"/>
                      </a:endParaRPr>
                    </a:p>
                  </a:txBody>
                  <a:tcPr marL="0" marR="0" marT="60325" marB="0">
                    <a:lnT w="6350">
                      <a:solidFill>
                        <a:srgbClr val="E5E5E5"/>
                      </a:solidFill>
                      <a:prstDash val="solid"/>
                    </a:lnT>
                    <a:solidFill>
                      <a:srgbClr val="000000"/>
                    </a:solidFill>
                  </a:tcPr>
                </a:tc>
                <a:tc>
                  <a:txBody>
                    <a:bodyPr/>
                    <a:lstStyle/>
                    <a:p>
                      <a:pPr algn="ctr">
                        <a:lnSpc>
                          <a:spcPct val="100000"/>
                        </a:lnSpc>
                        <a:spcBef>
                          <a:spcPts val="475"/>
                        </a:spcBef>
                      </a:pPr>
                      <a:r>
                        <a:rPr lang="en-AU" sz="800" dirty="0">
                          <a:latin typeface="Aktiv Grotesk"/>
                          <a:cs typeface="Aktiv Grotesk"/>
                        </a:rPr>
                        <a:t>O-Ring</a:t>
                      </a:r>
                      <a:endParaRPr sz="800" dirty="0">
                        <a:latin typeface="Aktiv Grotesk"/>
                        <a:cs typeface="Aktiv Grotesk"/>
                      </a:endParaRPr>
                    </a:p>
                  </a:txBody>
                  <a:tcPr marL="0" marR="0" marT="60325" marB="0">
                    <a:solidFill>
                      <a:srgbClr val="E5E5E5"/>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dirty="0">
                          <a:latin typeface="Aktiv Grotesk"/>
                          <a:cs typeface="Aktiv Grotesk"/>
                        </a:rPr>
                        <a:t>EPDM AS1646 Synthetic Rubber</a:t>
                      </a:r>
                    </a:p>
                  </a:txBody>
                  <a:tcPr marL="0" marR="0" marT="60325" marB="0">
                    <a:solidFill>
                      <a:srgbClr val="E5E5E5"/>
                    </a:solidFill>
                  </a:tcPr>
                </a:tc>
                <a:extLst>
                  <a:ext uri="{0D108BD9-81ED-4DB2-BD59-A6C34878D82A}">
                    <a16:rowId xmlns:a16="http://schemas.microsoft.com/office/drawing/2014/main" val="4244242216"/>
                  </a:ext>
                </a:extLst>
              </a:tr>
            </a:tbl>
          </a:graphicData>
        </a:graphic>
      </p:graphicFrame>
      <p:sp>
        <p:nvSpPr>
          <p:cNvPr id="5" name="object 5"/>
          <p:cNvSpPr/>
          <p:nvPr/>
        </p:nvSpPr>
        <p:spPr>
          <a:xfrm>
            <a:off x="0" y="9773996"/>
            <a:ext cx="7560309" cy="918210"/>
          </a:xfrm>
          <a:custGeom>
            <a:avLst/>
            <a:gdLst/>
            <a:ahLst/>
            <a:cxnLst/>
            <a:rect l="l" t="t" r="r" b="b"/>
            <a:pathLst>
              <a:path w="7560309" h="918209">
                <a:moveTo>
                  <a:pt x="7559992" y="0"/>
                </a:moveTo>
                <a:lnTo>
                  <a:pt x="0" y="0"/>
                </a:lnTo>
                <a:lnTo>
                  <a:pt x="0" y="918006"/>
                </a:lnTo>
                <a:lnTo>
                  <a:pt x="7559992" y="918006"/>
                </a:lnTo>
                <a:lnTo>
                  <a:pt x="7559992" y="0"/>
                </a:lnTo>
                <a:close/>
              </a:path>
            </a:pathLst>
          </a:custGeom>
          <a:solidFill>
            <a:srgbClr val="000000"/>
          </a:solidFill>
        </p:spPr>
        <p:txBody>
          <a:bodyPr wrap="square" lIns="0" tIns="0" rIns="0" bIns="0" rtlCol="0"/>
          <a:lstStyle/>
          <a:p>
            <a:endParaRPr/>
          </a:p>
        </p:txBody>
      </p:sp>
      <p:sp>
        <p:nvSpPr>
          <p:cNvPr id="11" name="object 11"/>
          <p:cNvSpPr txBox="1"/>
          <p:nvPr/>
        </p:nvSpPr>
        <p:spPr>
          <a:xfrm>
            <a:off x="4443760" y="9995247"/>
            <a:ext cx="2672080" cy="251351"/>
          </a:xfrm>
          <a:prstGeom prst="rect">
            <a:avLst/>
          </a:prstGeom>
        </p:spPr>
        <p:txBody>
          <a:bodyPr vert="horz" wrap="square" lIns="0" tIns="0" rIns="0" bIns="0" rtlCol="0">
            <a:spAutoFit/>
          </a:bodyPr>
          <a:lstStyle/>
          <a:p>
            <a:pPr marL="1318895">
              <a:lnSpc>
                <a:spcPts val="830"/>
              </a:lnSpc>
            </a:pPr>
            <a:r>
              <a:rPr sz="800" b="1" dirty="0">
                <a:solidFill>
                  <a:srgbClr val="FFB81C"/>
                </a:solidFill>
                <a:latin typeface="Aktiv Grotesk"/>
                <a:cs typeface="Aktiv Grotesk"/>
              </a:rPr>
              <a:t>CALL</a:t>
            </a:r>
            <a:r>
              <a:rPr sz="800" b="1" spc="-15" dirty="0">
                <a:solidFill>
                  <a:srgbClr val="FFB81C"/>
                </a:solidFill>
                <a:latin typeface="Aktiv Grotesk"/>
                <a:cs typeface="Aktiv Grotesk"/>
              </a:rPr>
              <a:t> </a:t>
            </a:r>
            <a:r>
              <a:rPr sz="800" b="1" dirty="0">
                <a:solidFill>
                  <a:srgbClr val="FFB81C"/>
                </a:solidFill>
                <a:latin typeface="Aktiv Grotesk"/>
                <a:cs typeface="Aktiv Grotesk"/>
              </a:rPr>
              <a:t>1800</a:t>
            </a:r>
            <a:r>
              <a:rPr sz="800" b="1" spc="-15" dirty="0">
                <a:solidFill>
                  <a:srgbClr val="FFB81C"/>
                </a:solidFill>
                <a:latin typeface="Aktiv Grotesk"/>
                <a:cs typeface="Aktiv Grotesk"/>
              </a:rPr>
              <a:t> </a:t>
            </a:r>
            <a:r>
              <a:rPr sz="800" b="1" dirty="0">
                <a:solidFill>
                  <a:srgbClr val="FFB81C"/>
                </a:solidFill>
                <a:latin typeface="Aktiv Grotesk"/>
                <a:cs typeface="Aktiv Grotesk"/>
              </a:rPr>
              <a:t>032</a:t>
            </a:r>
            <a:r>
              <a:rPr sz="800" b="1" spc="-15" dirty="0">
                <a:solidFill>
                  <a:srgbClr val="FFB81C"/>
                </a:solidFill>
                <a:latin typeface="Aktiv Grotesk"/>
                <a:cs typeface="Aktiv Grotesk"/>
              </a:rPr>
              <a:t> </a:t>
            </a:r>
            <a:r>
              <a:rPr sz="800" b="1" dirty="0">
                <a:solidFill>
                  <a:srgbClr val="FFB81C"/>
                </a:solidFill>
                <a:latin typeface="Aktiv Grotesk"/>
                <a:cs typeface="Aktiv Grotesk"/>
              </a:rPr>
              <a:t>566</a:t>
            </a:r>
            <a:r>
              <a:rPr sz="800" b="1" spc="-15" dirty="0">
                <a:solidFill>
                  <a:srgbClr val="FFB81C"/>
                </a:solidFill>
                <a:latin typeface="Aktiv Grotesk"/>
                <a:cs typeface="Aktiv Grotesk"/>
              </a:rPr>
              <a:t> </a:t>
            </a:r>
            <a:r>
              <a:rPr sz="800" b="1" dirty="0">
                <a:solidFill>
                  <a:srgbClr val="FFB81C"/>
                </a:solidFill>
                <a:latin typeface="Aktiv Grotesk"/>
                <a:cs typeface="Aktiv Grotesk"/>
              </a:rPr>
              <a:t>or</a:t>
            </a:r>
            <a:r>
              <a:rPr sz="800" b="1" spc="-15" dirty="0">
                <a:solidFill>
                  <a:srgbClr val="FFB81C"/>
                </a:solidFill>
                <a:latin typeface="Aktiv Grotesk"/>
                <a:cs typeface="Aktiv Grotesk"/>
              </a:rPr>
              <a:t> </a:t>
            </a:r>
            <a:r>
              <a:rPr sz="800" b="1" spc="-10" dirty="0">
                <a:solidFill>
                  <a:srgbClr val="FFB81C"/>
                </a:solidFill>
                <a:latin typeface="Aktiv Grotesk"/>
                <a:cs typeface="Aktiv Grotesk"/>
              </a:rPr>
              <a:t>VISIT</a:t>
            </a:r>
            <a:endParaRPr sz="800" dirty="0">
              <a:latin typeface="Aktiv Grotesk"/>
              <a:cs typeface="Aktiv Grotesk"/>
            </a:endParaRPr>
          </a:p>
          <a:p>
            <a:pPr marL="12700" algn="r">
              <a:lnSpc>
                <a:spcPct val="100000"/>
              </a:lnSpc>
              <a:spcBef>
                <a:spcPts val="200"/>
              </a:spcBef>
            </a:pPr>
            <a:r>
              <a:rPr sz="800" b="1" spc="-10" dirty="0">
                <a:solidFill>
                  <a:srgbClr val="FFB81C"/>
                </a:solidFill>
                <a:latin typeface="Aktiv Grotesk"/>
                <a:cs typeface="Aktiv Grotesk"/>
                <a:hlinkClick r:id="rId2"/>
              </a:rPr>
              <a:t>www.reece.com.au/storefinder</a:t>
            </a:r>
            <a:r>
              <a:rPr sz="800" b="1" spc="-20" dirty="0">
                <a:solidFill>
                  <a:srgbClr val="FFB81C"/>
                </a:solidFill>
                <a:latin typeface="Aktiv Grotesk"/>
                <a:cs typeface="Aktiv Grotesk"/>
              </a:rPr>
              <a:t> </a:t>
            </a:r>
            <a:r>
              <a:rPr sz="800" b="1" dirty="0">
                <a:solidFill>
                  <a:srgbClr val="FFB81C"/>
                </a:solidFill>
                <a:latin typeface="Aktiv Grotesk"/>
                <a:cs typeface="Aktiv Grotesk"/>
              </a:rPr>
              <a:t>for</a:t>
            </a:r>
            <a:r>
              <a:rPr sz="800" b="1" spc="-15" dirty="0">
                <a:solidFill>
                  <a:srgbClr val="FFB81C"/>
                </a:solidFill>
                <a:latin typeface="Aktiv Grotesk"/>
                <a:cs typeface="Aktiv Grotesk"/>
              </a:rPr>
              <a:t> </a:t>
            </a:r>
            <a:r>
              <a:rPr sz="800" b="1" dirty="0">
                <a:solidFill>
                  <a:srgbClr val="FFB81C"/>
                </a:solidFill>
                <a:latin typeface="Aktiv Grotesk"/>
                <a:cs typeface="Aktiv Grotesk"/>
              </a:rPr>
              <a:t>your</a:t>
            </a:r>
            <a:r>
              <a:rPr sz="800" b="1" spc="-15" dirty="0">
                <a:solidFill>
                  <a:srgbClr val="FFB81C"/>
                </a:solidFill>
                <a:latin typeface="Aktiv Grotesk"/>
                <a:cs typeface="Aktiv Grotesk"/>
              </a:rPr>
              <a:t> </a:t>
            </a:r>
            <a:r>
              <a:rPr sz="800" b="1" dirty="0">
                <a:solidFill>
                  <a:srgbClr val="FFB81C"/>
                </a:solidFill>
                <a:latin typeface="Aktiv Grotesk"/>
                <a:cs typeface="Aktiv Grotesk"/>
              </a:rPr>
              <a:t>nearest</a:t>
            </a:r>
            <a:r>
              <a:rPr sz="800" b="1" spc="-15" dirty="0">
                <a:solidFill>
                  <a:srgbClr val="FFB81C"/>
                </a:solidFill>
                <a:latin typeface="Aktiv Grotesk"/>
                <a:cs typeface="Aktiv Grotesk"/>
              </a:rPr>
              <a:t> </a:t>
            </a:r>
            <a:r>
              <a:rPr sz="800" b="1" spc="-10" dirty="0">
                <a:solidFill>
                  <a:srgbClr val="FFB81C"/>
                </a:solidFill>
                <a:latin typeface="Aktiv Grotesk"/>
                <a:cs typeface="Aktiv Grotesk"/>
              </a:rPr>
              <a:t>branch</a:t>
            </a:r>
            <a:endParaRPr sz="800" dirty="0">
              <a:latin typeface="Aktiv Grotesk"/>
              <a:cs typeface="Aktiv Grotesk"/>
            </a:endParaRPr>
          </a:p>
        </p:txBody>
      </p:sp>
      <p:sp>
        <p:nvSpPr>
          <p:cNvPr id="7" name="object 7"/>
          <p:cNvSpPr txBox="1"/>
          <p:nvPr/>
        </p:nvSpPr>
        <p:spPr>
          <a:xfrm>
            <a:off x="444500" y="2022844"/>
            <a:ext cx="810260" cy="147320"/>
          </a:xfrm>
          <a:prstGeom prst="rect">
            <a:avLst/>
          </a:prstGeom>
        </p:spPr>
        <p:txBody>
          <a:bodyPr vert="horz" wrap="square" lIns="0" tIns="12700" rIns="0" bIns="0" rtlCol="0">
            <a:spAutoFit/>
          </a:bodyPr>
          <a:lstStyle/>
          <a:p>
            <a:pPr marL="12700">
              <a:lnSpc>
                <a:spcPct val="100000"/>
              </a:lnSpc>
              <a:spcBef>
                <a:spcPts val="100"/>
              </a:spcBef>
            </a:pPr>
            <a:r>
              <a:rPr sz="800" dirty="0">
                <a:latin typeface="Aktiv Grotesk"/>
                <a:cs typeface="Aktiv Grotesk"/>
              </a:rPr>
              <a:t>LINE</a:t>
            </a:r>
            <a:r>
              <a:rPr sz="800" spc="-5" dirty="0">
                <a:latin typeface="Aktiv Grotesk"/>
                <a:cs typeface="Aktiv Grotesk"/>
              </a:rPr>
              <a:t> </a:t>
            </a:r>
            <a:r>
              <a:rPr sz="800" spc="-10" dirty="0">
                <a:latin typeface="Aktiv Grotesk"/>
                <a:cs typeface="Aktiv Grotesk"/>
              </a:rPr>
              <a:t>DRAWING</a:t>
            </a:r>
            <a:r>
              <a:rPr sz="800" dirty="0">
                <a:latin typeface="Aktiv Grotesk"/>
                <a:cs typeface="Aktiv Grotesk"/>
              </a:rPr>
              <a:t> </a:t>
            </a:r>
            <a:r>
              <a:rPr sz="800" spc="-50" dirty="0">
                <a:latin typeface="Aktiv Grotesk"/>
                <a:cs typeface="Aktiv Grotesk"/>
              </a:rPr>
              <a:t>1</a:t>
            </a:r>
            <a:endParaRPr sz="800">
              <a:latin typeface="Aktiv Grotesk"/>
              <a:cs typeface="Aktiv Grotesk"/>
            </a:endParaRPr>
          </a:p>
        </p:txBody>
      </p:sp>
      <p:sp>
        <p:nvSpPr>
          <p:cNvPr id="8" name="object 8"/>
          <p:cNvSpPr txBox="1"/>
          <p:nvPr/>
        </p:nvSpPr>
        <p:spPr>
          <a:xfrm>
            <a:off x="3911300" y="2022844"/>
            <a:ext cx="409575" cy="147320"/>
          </a:xfrm>
          <a:prstGeom prst="rect">
            <a:avLst/>
          </a:prstGeom>
        </p:spPr>
        <p:txBody>
          <a:bodyPr vert="horz" wrap="square" lIns="0" tIns="12700" rIns="0" bIns="0" rtlCol="0">
            <a:spAutoFit/>
          </a:bodyPr>
          <a:lstStyle/>
          <a:p>
            <a:pPr marL="12700">
              <a:lnSpc>
                <a:spcPct val="100000"/>
              </a:lnSpc>
              <a:spcBef>
                <a:spcPts val="100"/>
              </a:spcBef>
            </a:pPr>
            <a:r>
              <a:rPr sz="800" spc="-10" dirty="0">
                <a:latin typeface="Aktiv Grotesk"/>
                <a:cs typeface="Aktiv Grotesk"/>
              </a:rPr>
              <a:t>TABLE</a:t>
            </a:r>
            <a:r>
              <a:rPr sz="800" spc="-30" dirty="0">
                <a:latin typeface="Aktiv Grotesk"/>
                <a:cs typeface="Aktiv Grotesk"/>
              </a:rPr>
              <a:t> </a:t>
            </a:r>
            <a:r>
              <a:rPr sz="800" spc="-50" dirty="0">
                <a:latin typeface="Aktiv Grotesk"/>
                <a:cs typeface="Aktiv Grotesk"/>
              </a:rPr>
              <a:t>1</a:t>
            </a:r>
            <a:endParaRPr sz="800">
              <a:latin typeface="Aktiv Grotesk"/>
              <a:cs typeface="Aktiv Grotesk"/>
            </a:endParaRPr>
          </a:p>
        </p:txBody>
      </p:sp>
      <p:sp>
        <p:nvSpPr>
          <p:cNvPr id="9" name="object 9"/>
          <p:cNvSpPr txBox="1"/>
          <p:nvPr/>
        </p:nvSpPr>
        <p:spPr>
          <a:xfrm>
            <a:off x="444500" y="5769316"/>
            <a:ext cx="409575" cy="147320"/>
          </a:xfrm>
          <a:prstGeom prst="rect">
            <a:avLst/>
          </a:prstGeom>
        </p:spPr>
        <p:txBody>
          <a:bodyPr vert="horz" wrap="square" lIns="0" tIns="12700" rIns="0" bIns="0" rtlCol="0">
            <a:spAutoFit/>
          </a:bodyPr>
          <a:lstStyle/>
          <a:p>
            <a:pPr marL="12700">
              <a:lnSpc>
                <a:spcPct val="100000"/>
              </a:lnSpc>
              <a:spcBef>
                <a:spcPts val="100"/>
              </a:spcBef>
            </a:pPr>
            <a:r>
              <a:rPr sz="800" spc="-10" dirty="0">
                <a:latin typeface="Aktiv Grotesk"/>
                <a:cs typeface="Aktiv Grotesk"/>
              </a:rPr>
              <a:t>TABLE</a:t>
            </a:r>
            <a:r>
              <a:rPr sz="800" spc="-30" dirty="0">
                <a:latin typeface="Aktiv Grotesk"/>
                <a:cs typeface="Aktiv Grotesk"/>
              </a:rPr>
              <a:t> </a:t>
            </a:r>
            <a:r>
              <a:rPr sz="800" spc="-50" dirty="0">
                <a:latin typeface="Aktiv Grotesk"/>
                <a:cs typeface="Aktiv Grotesk"/>
              </a:rPr>
              <a:t>2</a:t>
            </a:r>
            <a:endParaRPr sz="800">
              <a:latin typeface="Aktiv Grotesk"/>
              <a:cs typeface="Aktiv Grotesk"/>
            </a:endParaRPr>
          </a:p>
        </p:txBody>
      </p:sp>
      <p:sp>
        <p:nvSpPr>
          <p:cNvPr id="6" name="TextBox 5">
            <a:extLst>
              <a:ext uri="{FF2B5EF4-FFF2-40B4-BE49-F238E27FC236}">
                <a16:creationId xmlns:a16="http://schemas.microsoft.com/office/drawing/2014/main" id="{DF664100-DD17-ED32-90D1-8A972AE287D2}"/>
              </a:ext>
            </a:extLst>
          </p:cNvPr>
          <p:cNvSpPr txBox="1"/>
          <p:nvPr/>
        </p:nvSpPr>
        <p:spPr>
          <a:xfrm>
            <a:off x="3930650" y="2338944"/>
            <a:ext cx="372882" cy="215444"/>
          </a:xfrm>
          <a:prstGeom prst="rect">
            <a:avLst/>
          </a:prstGeom>
          <a:noFill/>
        </p:spPr>
        <p:txBody>
          <a:bodyPr wrap="square" rtlCol="0">
            <a:spAutoFit/>
          </a:bodyPr>
          <a:lstStyle/>
          <a:p>
            <a:pPr algn="l"/>
            <a:r>
              <a:rPr lang="en-AU" sz="800" b="1" dirty="0">
                <a:solidFill>
                  <a:srgbClr val="FFB81C"/>
                </a:solidFill>
                <a:latin typeface="Aktiv Grotesk" panose="020B0504020202020204" pitchFamily="34" charset="0"/>
                <a:ea typeface="Aktiv Grotesk" panose="020B0504020202020204" pitchFamily="34" charset="0"/>
                <a:cs typeface="Aktiv Grotesk" panose="020B0504020202020204" pitchFamily="34" charset="0"/>
              </a:rPr>
              <a:t>NO.</a:t>
            </a:r>
          </a:p>
        </p:txBody>
      </p:sp>
      <p:pic>
        <p:nvPicPr>
          <p:cNvPr id="13" name="Picture 12" descr="A drawing of a valve&#10;&#10;AI-generated content may be incorrect.">
            <a:extLst>
              <a:ext uri="{FF2B5EF4-FFF2-40B4-BE49-F238E27FC236}">
                <a16:creationId xmlns:a16="http://schemas.microsoft.com/office/drawing/2014/main" id="{348805A3-175A-320A-3CB6-FC084A46BA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996" y="2329629"/>
            <a:ext cx="3188006" cy="3169471"/>
          </a:xfrm>
          <a:prstGeom prst="rect">
            <a:avLst/>
          </a:prstGeom>
          <a:ln>
            <a:noFill/>
          </a:ln>
        </p:spPr>
      </p:pic>
      <p:sp>
        <p:nvSpPr>
          <p:cNvPr id="12" name="object 38">
            <a:extLst>
              <a:ext uri="{FF2B5EF4-FFF2-40B4-BE49-F238E27FC236}">
                <a16:creationId xmlns:a16="http://schemas.microsoft.com/office/drawing/2014/main" id="{FCE29CD7-9C6E-A643-B37A-9BF1B883F5A8}"/>
              </a:ext>
            </a:extLst>
          </p:cNvPr>
          <p:cNvSpPr txBox="1">
            <a:spLocks noGrp="1"/>
          </p:cNvSpPr>
          <p:nvPr>
            <p:ph type="ftr" sz="quarter" idx="5"/>
          </p:nvPr>
        </p:nvSpPr>
        <p:spPr>
          <a:xfrm>
            <a:off x="428788" y="9904142"/>
            <a:ext cx="3418204" cy="718145"/>
          </a:xfrm>
          <a:prstGeom prst="rect">
            <a:avLst/>
          </a:prstGeom>
        </p:spPr>
        <p:txBody>
          <a:bodyPr vert="horz" wrap="square" lIns="0" tIns="0" rIns="0" bIns="0" rtlCol="0">
            <a:spAutoFit/>
          </a:bodyPr>
          <a:lstStyle/>
          <a:p>
            <a:pPr marL="12700" marR="0" lvl="0" indent="0" defTabSz="914400" eaLnBrk="1" fontAlgn="auto" latinLnBrk="0" hangingPunct="1">
              <a:lnSpc>
                <a:spcPts val="650"/>
              </a:lnSpc>
              <a:spcBef>
                <a:spcPts val="0"/>
              </a:spcBef>
              <a:spcAft>
                <a:spcPts val="0"/>
              </a:spcAft>
              <a:buClrTx/>
              <a:buSzTx/>
              <a:buFontTx/>
              <a:buNone/>
              <a:tabLst/>
              <a:defRPr/>
            </a:pPr>
            <a:r>
              <a:rPr lang="en-AU" dirty="0">
                <a:solidFill>
                  <a:prstClr val="white"/>
                </a:solidFill>
              </a:rPr>
              <a:t>All</a:t>
            </a:r>
            <a:r>
              <a:rPr lang="en-AU" spc="-10"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trademarks</a:t>
            </a:r>
            <a:r>
              <a:rPr lang="en-AU" spc="-5" dirty="0">
                <a:solidFill>
                  <a:prstClr val="white"/>
                </a:solidFill>
              </a:rPr>
              <a:t> </a:t>
            </a:r>
            <a:r>
              <a:rPr lang="en-AU" dirty="0">
                <a:solidFill>
                  <a:prstClr val="white"/>
                </a:solidFill>
              </a:rPr>
              <a:t>and</a:t>
            </a:r>
            <a:r>
              <a:rPr lang="en-AU" spc="-5" dirty="0">
                <a:solidFill>
                  <a:prstClr val="white"/>
                </a:solidFill>
              </a:rPr>
              <a:t> </a:t>
            </a:r>
            <a:r>
              <a:rPr lang="en-AU" dirty="0">
                <a:solidFill>
                  <a:prstClr val="white"/>
                </a:solidFill>
              </a:rPr>
              <a:t>logos</a:t>
            </a:r>
            <a:r>
              <a:rPr lang="en-AU" spc="-10" dirty="0">
                <a:solidFill>
                  <a:prstClr val="white"/>
                </a:solidFill>
              </a:rPr>
              <a:t> </a:t>
            </a:r>
            <a:r>
              <a:rPr lang="en-AU" dirty="0">
                <a:solidFill>
                  <a:prstClr val="white"/>
                </a:solidFill>
              </a:rPr>
              <a:t>are</a:t>
            </a:r>
            <a:r>
              <a:rPr lang="en-AU" spc="-5" dirty="0">
                <a:solidFill>
                  <a:prstClr val="white"/>
                </a:solidFill>
              </a:rPr>
              <a:t> </a:t>
            </a:r>
            <a:r>
              <a:rPr lang="en-AU" dirty="0">
                <a:solidFill>
                  <a:prstClr val="white"/>
                </a:solidFill>
              </a:rPr>
              <a:t>owned</a:t>
            </a:r>
            <a:r>
              <a:rPr lang="en-AU" spc="-5" dirty="0">
                <a:solidFill>
                  <a:prstClr val="white"/>
                </a:solidFill>
              </a:rPr>
              <a:t> </a:t>
            </a:r>
            <a:r>
              <a:rPr lang="en-AU" dirty="0">
                <a:solidFill>
                  <a:prstClr val="white"/>
                </a:solidFill>
              </a:rPr>
              <a:t>by</a:t>
            </a:r>
            <a:r>
              <a:rPr lang="en-AU" spc="-5"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Group </a:t>
            </a:r>
            <a:r>
              <a:rPr lang="en-AU" dirty="0">
                <a:solidFill>
                  <a:prstClr val="white"/>
                </a:solidFill>
              </a:rPr>
              <a:t>Pty</a:t>
            </a:r>
            <a:r>
              <a:rPr lang="en-AU" spc="-5" dirty="0">
                <a:solidFill>
                  <a:prstClr val="white"/>
                </a:solidFill>
              </a:rPr>
              <a:t> </a:t>
            </a:r>
            <a:r>
              <a:rPr lang="en-AU" spc="-10" dirty="0">
                <a:solidFill>
                  <a:prstClr val="white"/>
                </a:solidFill>
              </a:rPr>
              <a:t>Ltd.</a:t>
            </a:r>
            <a:r>
              <a:rPr lang="en-AU" spc="-5" dirty="0">
                <a:solidFill>
                  <a:prstClr val="white"/>
                </a:solidFill>
              </a:rPr>
              <a:t> The words TYTON</a:t>
            </a:r>
            <a:r>
              <a:rPr lang="en-AU" dirty="0"/>
              <a:t>®, TYTON-LOK® and TYTON JOINT® are United States Pipe and Foundry Co. Inc. trademarks and are registered as such in the United States Patent Office and some 45 other countries. Reece and Viadux are an exclusively authorised and licensed user of these trademarks within Australia and New Zealand. </a:t>
            </a:r>
            <a:r>
              <a:rPr lang="en-AU" dirty="0">
                <a:solidFill>
                  <a:prstClr val="white"/>
                </a:solidFill>
              </a:rPr>
              <a:t>All</a:t>
            </a:r>
            <a:r>
              <a:rPr lang="en-AU" spc="-5" dirty="0">
                <a:solidFill>
                  <a:prstClr val="white"/>
                </a:solidFill>
              </a:rPr>
              <a:t> </a:t>
            </a:r>
            <a:r>
              <a:rPr lang="en-AU" dirty="0">
                <a:solidFill>
                  <a:prstClr val="white"/>
                </a:solidFill>
              </a:rPr>
              <a:t>other</a:t>
            </a:r>
            <a:r>
              <a:rPr lang="en-AU" spc="-10" dirty="0">
                <a:solidFill>
                  <a:prstClr val="white"/>
                </a:solidFill>
              </a:rPr>
              <a:t> brand</a:t>
            </a:r>
            <a:r>
              <a:rPr lang="en-AU" spc="-5" dirty="0">
                <a:solidFill>
                  <a:prstClr val="white"/>
                </a:solidFill>
              </a:rPr>
              <a:t> </a:t>
            </a:r>
            <a:r>
              <a:rPr lang="en-AU" dirty="0">
                <a:solidFill>
                  <a:prstClr val="white"/>
                </a:solidFill>
              </a:rPr>
              <a:t>or</a:t>
            </a:r>
            <a:r>
              <a:rPr lang="en-AU" spc="-5" dirty="0">
                <a:solidFill>
                  <a:prstClr val="white"/>
                </a:solidFill>
              </a:rPr>
              <a:t> </a:t>
            </a:r>
            <a:r>
              <a:rPr lang="en-AU" spc="-10" dirty="0">
                <a:solidFill>
                  <a:prstClr val="white"/>
                </a:solidFill>
              </a:rPr>
              <a:t>product </a:t>
            </a:r>
            <a:r>
              <a:rPr lang="en-AU" dirty="0">
                <a:solidFill>
                  <a:prstClr val="white"/>
                </a:solidFill>
              </a:rPr>
              <a:t>names</a:t>
            </a:r>
            <a:r>
              <a:rPr lang="en-AU" spc="-5" dirty="0">
                <a:solidFill>
                  <a:prstClr val="white"/>
                </a:solidFill>
              </a:rPr>
              <a:t> </a:t>
            </a:r>
            <a:r>
              <a:rPr lang="en-AU" dirty="0">
                <a:solidFill>
                  <a:prstClr val="white"/>
                </a:solidFill>
              </a:rPr>
              <a:t>are </a:t>
            </a:r>
            <a:r>
              <a:rPr lang="en-AU" spc="-10" dirty="0">
                <a:solidFill>
                  <a:prstClr val="white"/>
                </a:solidFill>
              </a:rPr>
              <a:t>trademarks</a:t>
            </a:r>
            <a:r>
              <a:rPr lang="en-AU" dirty="0">
                <a:solidFill>
                  <a:prstClr val="white"/>
                </a:solidFill>
              </a:rPr>
              <a:t> or </a:t>
            </a:r>
            <a:r>
              <a:rPr lang="en-AU" spc="-10" dirty="0">
                <a:solidFill>
                  <a:prstClr val="white"/>
                </a:solidFill>
              </a:rPr>
              <a:t>registered</a:t>
            </a:r>
            <a:r>
              <a:rPr lang="en-AU" dirty="0">
                <a:solidFill>
                  <a:prstClr val="white"/>
                </a:solidFill>
              </a:rPr>
              <a:t> marks of their </a:t>
            </a:r>
            <a:r>
              <a:rPr lang="en-AU" spc="-10" dirty="0">
                <a:solidFill>
                  <a:prstClr val="white"/>
                </a:solidFill>
              </a:rPr>
              <a:t>respective</a:t>
            </a:r>
            <a:r>
              <a:rPr lang="en-AU" dirty="0">
                <a:solidFill>
                  <a:prstClr val="white"/>
                </a:solidFill>
              </a:rPr>
              <a:t> owners and </a:t>
            </a:r>
            <a:r>
              <a:rPr lang="en-AU" spc="-10" dirty="0">
                <a:solidFill>
                  <a:prstClr val="white"/>
                </a:solidFill>
              </a:rPr>
              <a:t>displayed</a:t>
            </a:r>
            <a:r>
              <a:rPr lang="en-AU" dirty="0">
                <a:solidFill>
                  <a:prstClr val="white"/>
                </a:solidFill>
              </a:rPr>
              <a:t> by </a:t>
            </a:r>
            <a:r>
              <a:rPr lang="en-AU" spc="-10" dirty="0">
                <a:solidFill>
                  <a:prstClr val="white"/>
                </a:solidFill>
              </a:rPr>
              <a:t>agreement.  Because</a:t>
            </a:r>
            <a:r>
              <a:rPr lang="en-AU" dirty="0">
                <a:solidFill>
                  <a:prstClr val="white"/>
                </a:solidFill>
              </a:rPr>
              <a:t> we are</a:t>
            </a:r>
            <a:r>
              <a:rPr lang="en-AU" spc="5" dirty="0">
                <a:solidFill>
                  <a:prstClr val="white"/>
                </a:solidFill>
              </a:rPr>
              <a:t> </a:t>
            </a:r>
            <a:r>
              <a:rPr lang="en-AU" spc="-10" dirty="0">
                <a:solidFill>
                  <a:prstClr val="white"/>
                </a:solidFill>
              </a:rPr>
              <a:t>continuously</a:t>
            </a:r>
            <a:r>
              <a:rPr lang="en-AU" dirty="0">
                <a:solidFill>
                  <a:prstClr val="white"/>
                </a:solidFill>
              </a:rPr>
              <a:t> </a:t>
            </a:r>
            <a:r>
              <a:rPr lang="en-AU" spc="-10" dirty="0">
                <a:solidFill>
                  <a:prstClr val="white"/>
                </a:solidFill>
              </a:rPr>
              <a:t>improving</a:t>
            </a:r>
            <a:r>
              <a:rPr lang="en-AU" spc="5" dirty="0">
                <a:solidFill>
                  <a:prstClr val="white"/>
                </a:solidFill>
              </a:rPr>
              <a:t> </a:t>
            </a:r>
            <a:r>
              <a:rPr lang="en-AU" dirty="0">
                <a:solidFill>
                  <a:prstClr val="white"/>
                </a:solidFill>
              </a:rPr>
              <a:t>our </a:t>
            </a:r>
            <a:r>
              <a:rPr lang="en-AU" spc="-10" dirty="0">
                <a:solidFill>
                  <a:prstClr val="white"/>
                </a:solidFill>
              </a:rPr>
              <a:t>products</a:t>
            </a:r>
            <a:r>
              <a:rPr lang="en-AU" dirty="0">
                <a:solidFill>
                  <a:prstClr val="white"/>
                </a:solidFill>
              </a:rPr>
              <a:t> and</a:t>
            </a:r>
            <a:r>
              <a:rPr lang="en-AU" spc="5" dirty="0">
                <a:solidFill>
                  <a:prstClr val="white"/>
                </a:solidFill>
              </a:rPr>
              <a:t> </a:t>
            </a:r>
            <a:r>
              <a:rPr lang="en-AU" dirty="0">
                <a:solidFill>
                  <a:prstClr val="white"/>
                </a:solidFill>
              </a:rPr>
              <a:t>services, Reece</a:t>
            </a:r>
            <a:r>
              <a:rPr lang="en-AU" spc="5" dirty="0">
                <a:solidFill>
                  <a:prstClr val="white"/>
                </a:solidFill>
              </a:rPr>
              <a:t> </a:t>
            </a:r>
            <a:r>
              <a:rPr lang="en-AU" spc="-10" dirty="0">
                <a:solidFill>
                  <a:prstClr val="white"/>
                </a:solidFill>
              </a:rPr>
              <a:t>reserves</a:t>
            </a:r>
            <a:r>
              <a:rPr lang="en-AU" dirty="0">
                <a:solidFill>
                  <a:prstClr val="white"/>
                </a:solidFill>
              </a:rPr>
              <a:t> the right</a:t>
            </a:r>
            <a:r>
              <a:rPr lang="en-AU" spc="5" dirty="0">
                <a:solidFill>
                  <a:prstClr val="white"/>
                </a:solidFill>
              </a:rPr>
              <a:t> </a:t>
            </a:r>
            <a:r>
              <a:rPr lang="en-AU" spc="-25" dirty="0">
                <a:solidFill>
                  <a:prstClr val="white"/>
                </a:solidFill>
              </a:rPr>
              <a:t>to </a:t>
            </a:r>
            <a:r>
              <a:rPr lang="en-AU" dirty="0">
                <a:solidFill>
                  <a:prstClr val="white"/>
                </a:solidFill>
              </a:rPr>
              <a:t>change </a:t>
            </a:r>
            <a:r>
              <a:rPr lang="en-AU" spc="-10" dirty="0">
                <a:solidFill>
                  <a:prstClr val="white"/>
                </a:solidFill>
              </a:rPr>
              <a:t>specifications</a:t>
            </a:r>
            <a:r>
              <a:rPr lang="en-AU" spc="5" dirty="0">
                <a:solidFill>
                  <a:prstClr val="white"/>
                </a:solidFill>
              </a:rPr>
              <a:t> </a:t>
            </a:r>
            <a:r>
              <a:rPr lang="en-AU" dirty="0">
                <a:solidFill>
                  <a:prstClr val="white"/>
                </a:solidFill>
              </a:rPr>
              <a:t>without prior</a:t>
            </a:r>
            <a:r>
              <a:rPr lang="en-AU" spc="5" dirty="0">
                <a:solidFill>
                  <a:prstClr val="white"/>
                </a:solidFill>
              </a:rPr>
              <a:t> </a:t>
            </a:r>
            <a:r>
              <a:rPr lang="en-AU" dirty="0">
                <a:solidFill>
                  <a:prstClr val="white"/>
                </a:solidFill>
              </a:rPr>
              <a:t>notice.</a:t>
            </a:r>
            <a:r>
              <a:rPr lang="en-AU" spc="140" dirty="0">
                <a:solidFill>
                  <a:prstClr val="white"/>
                </a:solidFill>
              </a:rPr>
              <a:t> </a:t>
            </a:r>
            <a:r>
              <a:rPr lang="en-AU" dirty="0">
                <a:solidFill>
                  <a:prstClr val="white"/>
                </a:solidFill>
              </a:rPr>
              <a:t>[V04-</a:t>
            </a:r>
            <a:r>
              <a:rPr lang="en-AU" spc="-10" dirty="0">
                <a:solidFill>
                  <a:prstClr val="white"/>
                </a:solidFill>
              </a:rPr>
              <a:t>20260724]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341230"/>
            <a:ext cx="4324350" cy="623889"/>
          </a:xfrm>
          <a:prstGeom prst="rect">
            <a:avLst/>
          </a:prstGeom>
        </p:spPr>
        <p:txBody>
          <a:bodyPr vert="horz" wrap="square" lIns="0" tIns="53975" rIns="0" bIns="0" rtlCol="0">
            <a:spAutoFit/>
          </a:bodyPr>
          <a:lstStyle/>
          <a:p>
            <a:pPr marL="12700">
              <a:lnSpc>
                <a:spcPct val="100000"/>
              </a:lnSpc>
              <a:spcBef>
                <a:spcPts val="425"/>
              </a:spcBef>
            </a:pPr>
            <a:r>
              <a:rPr lang="en-AU" sz="1700" dirty="0">
                <a:solidFill>
                  <a:srgbClr val="FFB81C"/>
                </a:solidFill>
                <a:latin typeface="Aktiv Grotesk Medium"/>
                <a:cs typeface="Aktiv Grotesk Medium"/>
              </a:rPr>
              <a:t>DIMAX SPRING HYDRANT VALVE</a:t>
            </a:r>
            <a:endParaRPr lang="en-AU" sz="1700" dirty="0">
              <a:latin typeface="Aktiv Grotesk Medium"/>
              <a:cs typeface="Aktiv Grotesk Medium"/>
            </a:endParaRPr>
          </a:p>
          <a:p>
            <a:pPr marL="12700" marR="5080">
              <a:lnSpc>
                <a:spcPts val="1800"/>
              </a:lnSpc>
              <a:spcBef>
                <a:spcPts val="585"/>
              </a:spcBef>
            </a:pPr>
            <a:r>
              <a:rPr lang="en-AU" sz="1700" spc="-10" dirty="0">
                <a:solidFill>
                  <a:srgbClr val="FFFFFF"/>
                </a:solidFill>
                <a:latin typeface="Aktiv Grotesk Light"/>
                <a:cs typeface="Aktiv Grotesk Light"/>
              </a:rPr>
              <a:t>DN80-100 PN16 SPRING HYDRANT ASSEMBLY</a:t>
            </a:r>
            <a:endParaRPr lang="en-AU" sz="1700" dirty="0">
              <a:latin typeface="Aktiv Grotesk Light"/>
              <a:cs typeface="Aktiv Grotesk Light"/>
            </a:endParaRPr>
          </a:p>
        </p:txBody>
      </p:sp>
      <p:graphicFrame>
        <p:nvGraphicFramePr>
          <p:cNvPr id="15" name="object 15"/>
          <p:cNvGraphicFramePr>
            <a:graphicFrameLocks noGrp="1"/>
          </p:cNvGraphicFramePr>
          <p:nvPr>
            <p:extLst>
              <p:ext uri="{D42A27DB-BD31-4B8C-83A1-F6EECF244321}">
                <p14:modId xmlns:p14="http://schemas.microsoft.com/office/powerpoint/2010/main" val="99095259"/>
              </p:ext>
            </p:extLst>
          </p:nvPr>
        </p:nvGraphicFramePr>
        <p:xfrm>
          <a:off x="457200" y="2027800"/>
          <a:ext cx="4915534" cy="3205705"/>
        </p:xfrm>
        <a:graphic>
          <a:graphicData uri="http://schemas.openxmlformats.org/drawingml/2006/table">
            <a:tbl>
              <a:tblPr firstRow="1" bandRow="1">
                <a:tableStyleId>{2D5ABB26-0587-4C30-8999-92F81FD0307C}</a:tableStyleId>
              </a:tblPr>
              <a:tblGrid>
                <a:gridCol w="2482850">
                  <a:extLst>
                    <a:ext uri="{9D8B030D-6E8A-4147-A177-3AD203B41FA5}">
                      <a16:colId xmlns:a16="http://schemas.microsoft.com/office/drawing/2014/main" val="20000"/>
                    </a:ext>
                  </a:extLst>
                </a:gridCol>
                <a:gridCol w="2432684">
                  <a:extLst>
                    <a:ext uri="{9D8B030D-6E8A-4147-A177-3AD203B41FA5}">
                      <a16:colId xmlns:a16="http://schemas.microsoft.com/office/drawing/2014/main" val="20001"/>
                    </a:ext>
                  </a:extLst>
                </a:gridCol>
              </a:tblGrid>
              <a:tr h="182245">
                <a:tc>
                  <a:txBody>
                    <a:bodyPr/>
                    <a:lstStyle/>
                    <a:p>
                      <a:pPr>
                        <a:lnSpc>
                          <a:spcPct val="100000"/>
                        </a:lnSpc>
                      </a:pPr>
                      <a:endParaRPr sz="700">
                        <a:latin typeface="Times New Roman"/>
                        <a:cs typeface="Times New Roman"/>
                      </a:endParaRPr>
                    </a:p>
                  </a:txBody>
                  <a:tcPr marL="0" marR="0" marT="0" marB="0">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T="0" marB="0">
                    <a:lnT w="9525">
                      <a:solidFill>
                        <a:srgbClr val="000000"/>
                      </a:solidFill>
                      <a:prstDash val="solid"/>
                    </a:lnT>
                  </a:tcPr>
                </a:tc>
                <a:extLst>
                  <a:ext uri="{0D108BD9-81ED-4DB2-BD59-A6C34878D82A}">
                    <a16:rowId xmlns:a16="http://schemas.microsoft.com/office/drawing/2014/main" val="10000"/>
                  </a:ext>
                </a:extLst>
              </a:tr>
              <a:tr h="251460">
                <a:tc>
                  <a:txBody>
                    <a:bodyPr/>
                    <a:lstStyle/>
                    <a:p>
                      <a:pPr marL="143510">
                        <a:lnSpc>
                          <a:spcPct val="100000"/>
                        </a:lnSpc>
                        <a:spcBef>
                          <a:spcPts val="475"/>
                        </a:spcBef>
                      </a:pPr>
                      <a:r>
                        <a:rPr sz="800" b="1" spc="-10" dirty="0">
                          <a:solidFill>
                            <a:srgbClr val="FFB81C"/>
                          </a:solidFill>
                          <a:latin typeface="Aktiv Grotesk"/>
                          <a:cs typeface="Aktiv Grotesk"/>
                        </a:rPr>
                        <a:t>DESCRIPTION</a:t>
                      </a:r>
                      <a:endParaRPr sz="800">
                        <a:latin typeface="Aktiv Grotesk"/>
                        <a:cs typeface="Aktiv Grotesk"/>
                      </a:endParaRPr>
                    </a:p>
                  </a:txBody>
                  <a:tcPr marL="0" marR="0" marT="60325" marB="0">
                    <a:solidFill>
                      <a:srgbClr val="000000"/>
                    </a:solidFill>
                  </a:tcPr>
                </a:tc>
                <a:tc>
                  <a:txBody>
                    <a:bodyPr/>
                    <a:lstStyle/>
                    <a:p>
                      <a:pPr marL="1346200">
                        <a:lnSpc>
                          <a:spcPct val="100000"/>
                        </a:lnSpc>
                        <a:spcBef>
                          <a:spcPts val="475"/>
                        </a:spcBef>
                      </a:pPr>
                      <a:r>
                        <a:rPr sz="800" b="1" spc="-10" dirty="0">
                          <a:solidFill>
                            <a:srgbClr val="FFB81C"/>
                          </a:solidFill>
                          <a:latin typeface="Aktiv Grotesk"/>
                          <a:cs typeface="Aktiv Grotesk"/>
                        </a:rPr>
                        <a:t>PRODUCT</a:t>
                      </a:r>
                      <a:r>
                        <a:rPr sz="800" b="1" spc="15" dirty="0">
                          <a:solidFill>
                            <a:srgbClr val="FFB81C"/>
                          </a:solidFill>
                          <a:latin typeface="Aktiv Grotesk"/>
                          <a:cs typeface="Aktiv Grotesk"/>
                        </a:rPr>
                        <a:t> </a:t>
                      </a:r>
                      <a:r>
                        <a:rPr sz="800" b="1" spc="-20" dirty="0">
                          <a:solidFill>
                            <a:srgbClr val="FFB81C"/>
                          </a:solidFill>
                          <a:latin typeface="Aktiv Grotesk"/>
                          <a:cs typeface="Aktiv Grotesk"/>
                        </a:rPr>
                        <a:t>CODE</a:t>
                      </a:r>
                      <a:endParaRPr sz="800" dirty="0">
                        <a:latin typeface="Aktiv Grotesk"/>
                        <a:cs typeface="Aktiv Grotesk"/>
                      </a:endParaRPr>
                    </a:p>
                  </a:txBody>
                  <a:tcPr marL="0" marR="0" marT="60325" marB="0">
                    <a:solidFill>
                      <a:srgbClr val="000000"/>
                    </a:solidFill>
                  </a:tcPr>
                </a:tc>
                <a:extLst>
                  <a:ext uri="{0D108BD9-81ED-4DB2-BD59-A6C34878D82A}">
                    <a16:rowId xmlns:a16="http://schemas.microsoft.com/office/drawing/2014/main" val="10001"/>
                  </a:ext>
                </a:extLst>
              </a:tr>
              <a:tr h="252000">
                <a:tc>
                  <a:txBody>
                    <a:bodyPr/>
                    <a:lstStyle/>
                    <a:p>
                      <a:pPr marL="143510" marR="0" lvl="0" indent="0" defTabSz="914400" eaLnBrk="1" fontAlgn="auto" latinLnBrk="0" hangingPunct="1">
                        <a:lnSpc>
                          <a:spcPct val="100000"/>
                        </a:lnSpc>
                        <a:spcBef>
                          <a:spcPts val="475"/>
                        </a:spcBef>
                        <a:spcAft>
                          <a:spcPts val="0"/>
                        </a:spcAft>
                        <a:buClrTx/>
                        <a:buSzTx/>
                        <a:buFontTx/>
                        <a:buNone/>
                        <a:tabLst/>
                        <a:defRPr/>
                      </a:pPr>
                      <a:r>
                        <a:rPr lang="en-AU" sz="800" dirty="0">
                          <a:latin typeface="Aktiv Grotesk"/>
                          <a:cs typeface="Aktiv Grotesk"/>
                        </a:rPr>
                        <a:t>DIMAX SPRING HYDRANT YOKE ONLY BLUE</a:t>
                      </a:r>
                      <a:endParaRPr lang="sv-SE" sz="800" dirty="0">
                        <a:latin typeface="Aktiv Grotesk"/>
                        <a:cs typeface="Aktiv Grotesk"/>
                      </a:endParaRPr>
                    </a:p>
                  </a:txBody>
                  <a:tcPr marL="0" marR="0" marT="60325" marB="0">
                    <a:solidFill>
                      <a:srgbClr val="E5E5E5"/>
                    </a:solidFill>
                  </a:tcPr>
                </a:tc>
                <a:tc>
                  <a:txBody>
                    <a:bodyPr/>
                    <a:lstStyle/>
                    <a:p>
                      <a:pPr marL="1346200" algn="l">
                        <a:lnSpc>
                          <a:spcPct val="100000"/>
                        </a:lnSpc>
                        <a:spcBef>
                          <a:spcPts val="475"/>
                        </a:spcBef>
                      </a:pPr>
                      <a:r>
                        <a:rPr lang="en-AU" sz="800" dirty="0">
                          <a:latin typeface="Aktiv Grotesk"/>
                          <a:cs typeface="Aktiv Grotesk"/>
                        </a:rPr>
                        <a:t>1282160</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3206624768"/>
                  </a:ext>
                </a:extLst>
              </a:tr>
              <a:tr h="252000">
                <a:tc>
                  <a:txBody>
                    <a:bodyPr/>
                    <a:lstStyle/>
                    <a:p>
                      <a:pPr marL="143510" marR="0" lvl="0" indent="0" defTabSz="914400" eaLnBrk="1" fontAlgn="auto" latinLnBrk="0" hangingPunct="1">
                        <a:lnSpc>
                          <a:spcPct val="100000"/>
                        </a:lnSpc>
                        <a:spcBef>
                          <a:spcPts val="475"/>
                        </a:spcBef>
                        <a:spcAft>
                          <a:spcPts val="0"/>
                        </a:spcAft>
                        <a:buClrTx/>
                        <a:buSzTx/>
                        <a:buFontTx/>
                        <a:buNone/>
                        <a:tabLst/>
                        <a:defRPr/>
                      </a:pPr>
                      <a:r>
                        <a:rPr lang="sv-SE" sz="800" dirty="0">
                          <a:latin typeface="Aktiv Grotesk"/>
                          <a:cs typeface="Aktiv Grotesk"/>
                        </a:rPr>
                        <a:t>DIMAX SPRING HYDRANT SPRING SUPPORT</a:t>
                      </a:r>
                    </a:p>
                  </a:txBody>
                  <a:tcPr marL="0" marR="0" marT="60325" marB="0">
                    <a:solidFill>
                      <a:srgbClr val="FFFFFF"/>
                    </a:solidFill>
                  </a:tcPr>
                </a:tc>
                <a:tc>
                  <a:txBody>
                    <a:bodyPr/>
                    <a:lstStyle/>
                    <a:p>
                      <a:pPr marL="1346200" algn="l">
                        <a:lnSpc>
                          <a:spcPct val="100000"/>
                        </a:lnSpc>
                        <a:spcBef>
                          <a:spcPts val="475"/>
                        </a:spcBef>
                      </a:pPr>
                      <a:r>
                        <a:rPr lang="en-AU" sz="800" dirty="0">
                          <a:latin typeface="Aktiv Grotesk"/>
                          <a:cs typeface="Aktiv Grotesk"/>
                        </a:rPr>
                        <a:t>1282162</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10002"/>
                  </a:ext>
                </a:extLst>
              </a:tr>
              <a:tr h="252000">
                <a:tc>
                  <a:txBody>
                    <a:bodyPr/>
                    <a:lstStyle/>
                    <a:p>
                      <a:pPr marL="143510" marR="0" lvl="0" indent="0" defTabSz="914400" eaLnBrk="1" fontAlgn="auto" latinLnBrk="0" hangingPunct="1">
                        <a:lnSpc>
                          <a:spcPct val="100000"/>
                        </a:lnSpc>
                        <a:spcBef>
                          <a:spcPts val="475"/>
                        </a:spcBef>
                        <a:spcAft>
                          <a:spcPts val="0"/>
                        </a:spcAft>
                        <a:buClrTx/>
                        <a:buSzTx/>
                        <a:buFontTx/>
                        <a:buNone/>
                        <a:tabLst/>
                        <a:defRPr/>
                      </a:pPr>
                      <a:r>
                        <a:rPr lang="sv-SE" sz="800" spc="-25" dirty="0">
                          <a:latin typeface="Aktiv Grotesk"/>
                          <a:cs typeface="Aktiv Grotesk"/>
                        </a:rPr>
                        <a:t>DIMAX SPRING HYDRANT SPARES KIT</a:t>
                      </a:r>
                      <a:endParaRPr lang="sv-SE" sz="800" dirty="0">
                        <a:latin typeface="Aktiv Grotesk"/>
                        <a:cs typeface="Aktiv Grotesk"/>
                      </a:endParaRPr>
                    </a:p>
                  </a:txBody>
                  <a:tcPr marL="0" marR="0" marT="60325" marB="0">
                    <a:solidFill>
                      <a:srgbClr val="E5E5E5"/>
                    </a:solidFill>
                  </a:tcPr>
                </a:tc>
                <a:tc>
                  <a:txBody>
                    <a:bodyPr/>
                    <a:lstStyle/>
                    <a:p>
                      <a:pPr marL="1346200" algn="l">
                        <a:lnSpc>
                          <a:spcPct val="100000"/>
                        </a:lnSpc>
                        <a:spcBef>
                          <a:spcPts val="475"/>
                        </a:spcBef>
                      </a:pPr>
                      <a:r>
                        <a:rPr lang="en-AU" sz="800" spc="-25" dirty="0">
                          <a:latin typeface="Aktiv Grotesk"/>
                          <a:cs typeface="Aktiv Grotesk"/>
                        </a:rPr>
                        <a:t>1282163</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3"/>
                  </a:ext>
                </a:extLst>
              </a:tr>
              <a:tr h="252000">
                <a:tc>
                  <a:txBody>
                    <a:bodyPr/>
                    <a:lstStyle/>
                    <a:p>
                      <a:pPr marL="143510" marR="0" lvl="0" indent="0"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DIMAX SPRING HYDRANT DOME</a:t>
                      </a:r>
                      <a:endParaRPr lang="en-AU" sz="800" dirty="0">
                        <a:latin typeface="Aktiv Grotesk"/>
                        <a:cs typeface="Aktiv Grotesk"/>
                      </a:endParaRPr>
                    </a:p>
                  </a:txBody>
                  <a:tcPr marL="0" marR="0" marT="60325" marB="0">
                    <a:solidFill>
                      <a:srgbClr val="FFFFFF"/>
                    </a:solidFill>
                  </a:tcPr>
                </a:tc>
                <a:tc>
                  <a:txBody>
                    <a:bodyPr/>
                    <a:lstStyle/>
                    <a:p>
                      <a:pPr marL="1346200" algn="l">
                        <a:lnSpc>
                          <a:spcPct val="100000"/>
                        </a:lnSpc>
                        <a:spcBef>
                          <a:spcPts val="475"/>
                        </a:spcBef>
                      </a:pPr>
                      <a:r>
                        <a:rPr lang="en-AU" sz="800" spc="-25" dirty="0">
                          <a:latin typeface="Aktiv Grotesk"/>
                          <a:cs typeface="Aktiv Grotesk"/>
                        </a:rPr>
                        <a:t>1282164</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10004"/>
                  </a:ext>
                </a:extLst>
              </a:tr>
              <a:tr h="252000">
                <a:tc>
                  <a:txBody>
                    <a:bodyPr/>
                    <a:lstStyle/>
                    <a:p>
                      <a:pPr marL="143510">
                        <a:lnSpc>
                          <a:spcPct val="100000"/>
                        </a:lnSpc>
                        <a:spcBef>
                          <a:spcPts val="475"/>
                        </a:spcBef>
                      </a:pPr>
                      <a:r>
                        <a:rPr lang="sv-SE" sz="800" spc="-25" dirty="0">
                          <a:latin typeface="Aktiv Grotesk"/>
                          <a:cs typeface="Aktiv Grotesk"/>
                        </a:rPr>
                        <a:t>DIMAX SPRING HYDRANT SPRING (2)</a:t>
                      </a:r>
                      <a:endParaRPr lang="sv-SE" sz="800" dirty="0">
                        <a:latin typeface="Aktiv Grotesk"/>
                        <a:cs typeface="Aktiv Grotesk"/>
                      </a:endParaRPr>
                    </a:p>
                  </a:txBody>
                  <a:tcPr marL="0" marR="0" marT="60325" marB="0">
                    <a:solidFill>
                      <a:srgbClr val="E5E5E5"/>
                    </a:solidFill>
                  </a:tcPr>
                </a:tc>
                <a:tc>
                  <a:txBody>
                    <a:bodyPr/>
                    <a:lstStyle/>
                    <a:p>
                      <a:pPr marL="1346200" algn="l">
                        <a:lnSpc>
                          <a:spcPct val="100000"/>
                        </a:lnSpc>
                        <a:spcBef>
                          <a:spcPts val="475"/>
                        </a:spcBef>
                      </a:pPr>
                      <a:r>
                        <a:rPr lang="en-AU" sz="800" spc="-25" dirty="0">
                          <a:latin typeface="Aktiv Grotesk"/>
                          <a:cs typeface="Aktiv Grotesk"/>
                        </a:rPr>
                        <a:t>1282165</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5"/>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en-AU" sz="800" spc="-25" dirty="0">
                          <a:latin typeface="Aktiv Grotesk"/>
                          <a:cs typeface="Aktiv Grotesk"/>
                        </a:rPr>
                        <a:t>DIMAX SPRING HYDRANT EPDM RUBBER SEAT</a:t>
                      </a:r>
                      <a:endParaRPr lang="en-AU" sz="800" dirty="0">
                        <a:latin typeface="Aktiv Grotesk"/>
                        <a:cs typeface="Aktiv Grotesk"/>
                      </a:endParaRPr>
                    </a:p>
                  </a:txBody>
                  <a:tcPr marL="0" marR="0" marT="60325" marB="0">
                    <a:solidFill>
                      <a:srgbClr val="FFFFFF"/>
                    </a:solidFill>
                  </a:tcPr>
                </a:tc>
                <a:tc>
                  <a:txBody>
                    <a:bodyPr/>
                    <a:lstStyle/>
                    <a:p>
                      <a:pPr marL="1346200" algn="l">
                        <a:lnSpc>
                          <a:spcPts val="930"/>
                        </a:lnSpc>
                        <a:spcBef>
                          <a:spcPts val="475"/>
                        </a:spcBef>
                      </a:pPr>
                      <a:r>
                        <a:rPr lang="en-AU" sz="800" spc="-25" dirty="0">
                          <a:latin typeface="Aktiv Grotesk"/>
                          <a:cs typeface="Aktiv Grotesk"/>
                        </a:rPr>
                        <a:t>1282166</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10006"/>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en-AU" sz="800" spc="-25" dirty="0">
                          <a:latin typeface="Aktiv Grotesk"/>
                          <a:cs typeface="Aktiv Grotesk"/>
                        </a:rPr>
                        <a:t>DIMAX SPRING HYDRANT DUST COVER</a:t>
                      </a:r>
                      <a:endParaRPr lang="en-AU" sz="800" dirty="0">
                        <a:latin typeface="Aktiv Grotesk"/>
                        <a:cs typeface="Aktiv Grotesk"/>
                      </a:endParaRPr>
                    </a:p>
                  </a:txBody>
                  <a:tcPr marL="0" marR="0" marT="60325" marB="0">
                    <a:solidFill>
                      <a:srgbClr val="E5E5E5"/>
                    </a:solidFill>
                  </a:tcPr>
                </a:tc>
                <a:tc>
                  <a:txBody>
                    <a:bodyPr/>
                    <a:lstStyle/>
                    <a:p>
                      <a:pPr marL="1346200" algn="l">
                        <a:lnSpc>
                          <a:spcPts val="930"/>
                        </a:lnSpc>
                        <a:spcBef>
                          <a:spcPts val="475"/>
                        </a:spcBef>
                      </a:pPr>
                      <a:r>
                        <a:rPr lang="en-AU" sz="800" spc="-25" dirty="0">
                          <a:latin typeface="Aktiv Grotesk"/>
                          <a:cs typeface="Aktiv Grotesk"/>
                        </a:rPr>
                        <a:t>1282167</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4128366630"/>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en-AU" sz="800" dirty="0">
                          <a:latin typeface="Aktiv Grotesk"/>
                          <a:cs typeface="Aktiv Grotesk"/>
                        </a:rPr>
                        <a:t>DIMAX SPRING HYDRANT SS HEX BOLT M16x65</a:t>
                      </a:r>
                    </a:p>
                  </a:txBody>
                  <a:tcPr marL="0" marR="0" marT="60325" marB="0">
                    <a:solidFill>
                      <a:srgbClr val="FFFFFF"/>
                    </a:solidFill>
                  </a:tcPr>
                </a:tc>
                <a:tc>
                  <a:txBody>
                    <a:bodyPr/>
                    <a:lstStyle/>
                    <a:p>
                      <a:pPr marL="1346200" algn="l">
                        <a:lnSpc>
                          <a:spcPts val="930"/>
                        </a:lnSpc>
                        <a:spcBef>
                          <a:spcPts val="475"/>
                        </a:spcBef>
                      </a:pPr>
                      <a:r>
                        <a:rPr lang="en-AU" sz="800" dirty="0">
                          <a:latin typeface="Aktiv Grotesk"/>
                          <a:cs typeface="Aktiv Grotesk"/>
                        </a:rPr>
                        <a:t>1282168</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1147100044"/>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en-AU" sz="800" dirty="0">
                          <a:latin typeface="Aktiv Grotesk"/>
                          <a:cs typeface="Aktiv Grotesk"/>
                        </a:rPr>
                        <a:t>DIMAX SPRING HYDRANT SS HEX NUT M16</a:t>
                      </a:r>
                    </a:p>
                  </a:txBody>
                  <a:tcPr marL="0" marR="0" marT="60325" marB="0">
                    <a:solidFill>
                      <a:srgbClr val="E5E5E5"/>
                    </a:solidFill>
                  </a:tcPr>
                </a:tc>
                <a:tc>
                  <a:txBody>
                    <a:bodyPr/>
                    <a:lstStyle/>
                    <a:p>
                      <a:pPr marL="1346200" algn="l">
                        <a:lnSpc>
                          <a:spcPts val="930"/>
                        </a:lnSpc>
                        <a:spcBef>
                          <a:spcPts val="475"/>
                        </a:spcBef>
                      </a:pPr>
                      <a:r>
                        <a:rPr lang="en-AU" sz="800" dirty="0">
                          <a:latin typeface="Aktiv Grotesk"/>
                          <a:cs typeface="Aktiv Grotesk"/>
                        </a:rPr>
                        <a:t>1282169</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577255239"/>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en-AU" sz="800" dirty="0">
                          <a:latin typeface="Aktiv Grotesk"/>
                          <a:cs typeface="Aktiv Grotesk"/>
                        </a:rPr>
                        <a:t>DIMAX SPRING HYDRANT SS WASHER</a:t>
                      </a:r>
                    </a:p>
                  </a:txBody>
                  <a:tcPr marL="0" marR="0" marT="60325" marB="0">
                    <a:solidFill>
                      <a:srgbClr val="FFFFFF"/>
                    </a:solidFill>
                  </a:tcPr>
                </a:tc>
                <a:tc>
                  <a:txBody>
                    <a:bodyPr/>
                    <a:lstStyle/>
                    <a:p>
                      <a:pPr marL="1346200" algn="l">
                        <a:lnSpc>
                          <a:spcPts val="930"/>
                        </a:lnSpc>
                        <a:spcBef>
                          <a:spcPts val="475"/>
                        </a:spcBef>
                      </a:pPr>
                      <a:r>
                        <a:rPr lang="en-AU" sz="800" dirty="0">
                          <a:latin typeface="Aktiv Grotesk"/>
                          <a:cs typeface="Aktiv Grotesk"/>
                        </a:rPr>
                        <a:t>1282170</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3016158997"/>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en-AU" sz="800" dirty="0">
                          <a:latin typeface="Aktiv Grotesk"/>
                          <a:cs typeface="Aktiv Grotesk"/>
                        </a:rPr>
                        <a:t>DIMAX SPRING HYDRANT O-RING NBR 15x2.65</a:t>
                      </a:r>
                    </a:p>
                  </a:txBody>
                  <a:tcPr marL="0" marR="0" marT="60325" marB="0">
                    <a:solidFill>
                      <a:srgbClr val="E5E5E5"/>
                    </a:solidFill>
                  </a:tcPr>
                </a:tc>
                <a:tc>
                  <a:txBody>
                    <a:bodyPr/>
                    <a:lstStyle/>
                    <a:p>
                      <a:pPr marL="1346200" algn="l">
                        <a:lnSpc>
                          <a:spcPts val="930"/>
                        </a:lnSpc>
                        <a:spcBef>
                          <a:spcPts val="475"/>
                        </a:spcBef>
                      </a:pPr>
                      <a:r>
                        <a:rPr lang="en-AU" sz="800" dirty="0">
                          <a:latin typeface="Aktiv Grotesk"/>
                          <a:cs typeface="Aktiv Grotesk"/>
                        </a:rPr>
                        <a:t>1282171</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20517455"/>
                  </a:ext>
                </a:extLst>
              </a:tr>
            </a:tbl>
          </a:graphicData>
        </a:graphic>
      </p:graphicFrame>
      <p:sp>
        <p:nvSpPr>
          <p:cNvPr id="16" name="object 16"/>
          <p:cNvSpPr txBox="1"/>
          <p:nvPr/>
        </p:nvSpPr>
        <p:spPr>
          <a:xfrm>
            <a:off x="444500" y="1841500"/>
            <a:ext cx="690880" cy="147320"/>
          </a:xfrm>
          <a:prstGeom prst="rect">
            <a:avLst/>
          </a:prstGeom>
        </p:spPr>
        <p:txBody>
          <a:bodyPr vert="horz" wrap="square" lIns="0" tIns="12700" rIns="0" bIns="0" rtlCol="0">
            <a:spAutoFit/>
          </a:bodyPr>
          <a:lstStyle/>
          <a:p>
            <a:pPr marL="12700">
              <a:lnSpc>
                <a:spcPct val="100000"/>
              </a:lnSpc>
              <a:spcBef>
                <a:spcPts val="100"/>
              </a:spcBef>
            </a:pPr>
            <a:r>
              <a:rPr sz="800" b="1" spc="-20" dirty="0">
                <a:latin typeface="Aktiv Grotesk"/>
                <a:cs typeface="Aktiv Grotesk"/>
              </a:rPr>
              <a:t>SPARE</a:t>
            </a:r>
            <a:r>
              <a:rPr sz="800" b="1" spc="10" dirty="0">
                <a:latin typeface="Aktiv Grotesk"/>
                <a:cs typeface="Aktiv Grotesk"/>
              </a:rPr>
              <a:t> </a:t>
            </a:r>
            <a:r>
              <a:rPr sz="800" b="1" spc="-10" dirty="0">
                <a:latin typeface="Aktiv Grotesk"/>
                <a:cs typeface="Aktiv Grotesk"/>
              </a:rPr>
              <a:t>PARTS</a:t>
            </a:r>
            <a:endParaRPr sz="800" dirty="0">
              <a:latin typeface="Aktiv Grotesk"/>
              <a:cs typeface="Aktiv Grotesk"/>
            </a:endParaRPr>
          </a:p>
        </p:txBody>
      </p:sp>
      <p:sp>
        <p:nvSpPr>
          <p:cNvPr id="24" name="object 24"/>
          <p:cNvSpPr/>
          <p:nvPr/>
        </p:nvSpPr>
        <p:spPr>
          <a:xfrm>
            <a:off x="0" y="9773996"/>
            <a:ext cx="7560309" cy="918210"/>
          </a:xfrm>
          <a:custGeom>
            <a:avLst/>
            <a:gdLst/>
            <a:ahLst/>
            <a:cxnLst/>
            <a:rect l="l" t="t" r="r" b="b"/>
            <a:pathLst>
              <a:path w="7560309" h="918209">
                <a:moveTo>
                  <a:pt x="7559992" y="0"/>
                </a:moveTo>
                <a:lnTo>
                  <a:pt x="0" y="0"/>
                </a:lnTo>
                <a:lnTo>
                  <a:pt x="0" y="918006"/>
                </a:lnTo>
                <a:lnTo>
                  <a:pt x="7559992" y="918006"/>
                </a:lnTo>
                <a:lnTo>
                  <a:pt x="7559992" y="0"/>
                </a:lnTo>
                <a:close/>
              </a:path>
            </a:pathLst>
          </a:custGeom>
          <a:solidFill>
            <a:srgbClr val="000000"/>
          </a:solidFill>
        </p:spPr>
        <p:txBody>
          <a:bodyPr wrap="square" lIns="0" tIns="0" rIns="0" bIns="0" rtlCol="0"/>
          <a:lstStyle/>
          <a:p>
            <a:endParaRPr/>
          </a:p>
        </p:txBody>
      </p:sp>
      <p:sp>
        <p:nvSpPr>
          <p:cNvPr id="26" name="object 26"/>
          <p:cNvSpPr txBox="1"/>
          <p:nvPr/>
        </p:nvSpPr>
        <p:spPr>
          <a:xfrm>
            <a:off x="4443760" y="9995247"/>
            <a:ext cx="2672080" cy="251351"/>
          </a:xfrm>
          <a:prstGeom prst="rect">
            <a:avLst/>
          </a:prstGeom>
        </p:spPr>
        <p:txBody>
          <a:bodyPr vert="horz" wrap="square" lIns="0" tIns="0" rIns="0" bIns="0" rtlCol="0">
            <a:spAutoFit/>
          </a:bodyPr>
          <a:lstStyle/>
          <a:p>
            <a:pPr marL="1318895">
              <a:lnSpc>
                <a:spcPts val="830"/>
              </a:lnSpc>
            </a:pPr>
            <a:r>
              <a:rPr sz="800" b="1" dirty="0">
                <a:solidFill>
                  <a:srgbClr val="FFB81C"/>
                </a:solidFill>
                <a:latin typeface="Aktiv Grotesk"/>
                <a:cs typeface="Aktiv Grotesk"/>
              </a:rPr>
              <a:t>CALL</a:t>
            </a:r>
            <a:r>
              <a:rPr sz="800" b="1" spc="-15" dirty="0">
                <a:solidFill>
                  <a:srgbClr val="FFB81C"/>
                </a:solidFill>
                <a:latin typeface="Aktiv Grotesk"/>
                <a:cs typeface="Aktiv Grotesk"/>
              </a:rPr>
              <a:t> </a:t>
            </a:r>
            <a:r>
              <a:rPr sz="800" b="1" dirty="0">
                <a:solidFill>
                  <a:srgbClr val="FFB81C"/>
                </a:solidFill>
                <a:latin typeface="Aktiv Grotesk"/>
                <a:cs typeface="Aktiv Grotesk"/>
              </a:rPr>
              <a:t>1800</a:t>
            </a:r>
            <a:r>
              <a:rPr sz="800" b="1" spc="-15" dirty="0">
                <a:solidFill>
                  <a:srgbClr val="FFB81C"/>
                </a:solidFill>
                <a:latin typeface="Aktiv Grotesk"/>
                <a:cs typeface="Aktiv Grotesk"/>
              </a:rPr>
              <a:t> </a:t>
            </a:r>
            <a:r>
              <a:rPr sz="800" b="1" dirty="0">
                <a:solidFill>
                  <a:srgbClr val="FFB81C"/>
                </a:solidFill>
                <a:latin typeface="Aktiv Grotesk"/>
                <a:cs typeface="Aktiv Grotesk"/>
              </a:rPr>
              <a:t>032</a:t>
            </a:r>
            <a:r>
              <a:rPr sz="800" b="1" spc="-15" dirty="0">
                <a:solidFill>
                  <a:srgbClr val="FFB81C"/>
                </a:solidFill>
                <a:latin typeface="Aktiv Grotesk"/>
                <a:cs typeface="Aktiv Grotesk"/>
              </a:rPr>
              <a:t> </a:t>
            </a:r>
            <a:r>
              <a:rPr sz="800" b="1" dirty="0">
                <a:solidFill>
                  <a:srgbClr val="FFB81C"/>
                </a:solidFill>
                <a:latin typeface="Aktiv Grotesk"/>
                <a:cs typeface="Aktiv Grotesk"/>
              </a:rPr>
              <a:t>566</a:t>
            </a:r>
            <a:r>
              <a:rPr sz="800" b="1" spc="-15" dirty="0">
                <a:solidFill>
                  <a:srgbClr val="FFB81C"/>
                </a:solidFill>
                <a:latin typeface="Aktiv Grotesk"/>
                <a:cs typeface="Aktiv Grotesk"/>
              </a:rPr>
              <a:t> </a:t>
            </a:r>
            <a:r>
              <a:rPr sz="800" b="1" dirty="0">
                <a:solidFill>
                  <a:srgbClr val="FFB81C"/>
                </a:solidFill>
                <a:latin typeface="Aktiv Grotesk"/>
                <a:cs typeface="Aktiv Grotesk"/>
              </a:rPr>
              <a:t>or</a:t>
            </a:r>
            <a:r>
              <a:rPr sz="800" b="1" spc="-15" dirty="0">
                <a:solidFill>
                  <a:srgbClr val="FFB81C"/>
                </a:solidFill>
                <a:latin typeface="Aktiv Grotesk"/>
                <a:cs typeface="Aktiv Grotesk"/>
              </a:rPr>
              <a:t> </a:t>
            </a:r>
            <a:r>
              <a:rPr sz="800" b="1" spc="-10" dirty="0">
                <a:solidFill>
                  <a:srgbClr val="FFB81C"/>
                </a:solidFill>
                <a:latin typeface="Aktiv Grotesk"/>
                <a:cs typeface="Aktiv Grotesk"/>
              </a:rPr>
              <a:t>VISIT</a:t>
            </a:r>
            <a:endParaRPr sz="800" dirty="0">
              <a:latin typeface="Aktiv Grotesk"/>
              <a:cs typeface="Aktiv Grotesk"/>
            </a:endParaRPr>
          </a:p>
          <a:p>
            <a:pPr marL="12700" algn="r">
              <a:lnSpc>
                <a:spcPct val="100000"/>
              </a:lnSpc>
              <a:spcBef>
                <a:spcPts val="200"/>
              </a:spcBef>
            </a:pPr>
            <a:r>
              <a:rPr sz="800" b="1" spc="-10" dirty="0">
                <a:solidFill>
                  <a:srgbClr val="FFB81C"/>
                </a:solidFill>
                <a:latin typeface="Aktiv Grotesk"/>
                <a:cs typeface="Aktiv Grotesk"/>
                <a:hlinkClick r:id="rId2"/>
              </a:rPr>
              <a:t>www.reece.com.au/storefinder</a:t>
            </a:r>
            <a:r>
              <a:rPr sz="800" b="1" spc="-20" dirty="0">
                <a:solidFill>
                  <a:srgbClr val="FFB81C"/>
                </a:solidFill>
                <a:latin typeface="Aktiv Grotesk"/>
                <a:cs typeface="Aktiv Grotesk"/>
              </a:rPr>
              <a:t> </a:t>
            </a:r>
            <a:r>
              <a:rPr sz="800" b="1" dirty="0">
                <a:solidFill>
                  <a:srgbClr val="FFB81C"/>
                </a:solidFill>
                <a:latin typeface="Aktiv Grotesk"/>
                <a:cs typeface="Aktiv Grotesk"/>
              </a:rPr>
              <a:t>for</a:t>
            </a:r>
            <a:r>
              <a:rPr sz="800" b="1" spc="-15" dirty="0">
                <a:solidFill>
                  <a:srgbClr val="FFB81C"/>
                </a:solidFill>
                <a:latin typeface="Aktiv Grotesk"/>
                <a:cs typeface="Aktiv Grotesk"/>
              </a:rPr>
              <a:t> </a:t>
            </a:r>
            <a:r>
              <a:rPr sz="800" b="1" dirty="0">
                <a:solidFill>
                  <a:srgbClr val="FFB81C"/>
                </a:solidFill>
                <a:latin typeface="Aktiv Grotesk"/>
                <a:cs typeface="Aktiv Grotesk"/>
              </a:rPr>
              <a:t>your</a:t>
            </a:r>
            <a:r>
              <a:rPr sz="800" b="1" spc="-15" dirty="0">
                <a:solidFill>
                  <a:srgbClr val="FFB81C"/>
                </a:solidFill>
                <a:latin typeface="Aktiv Grotesk"/>
                <a:cs typeface="Aktiv Grotesk"/>
              </a:rPr>
              <a:t> </a:t>
            </a:r>
            <a:r>
              <a:rPr sz="800" b="1" dirty="0">
                <a:solidFill>
                  <a:srgbClr val="FFB81C"/>
                </a:solidFill>
                <a:latin typeface="Aktiv Grotesk"/>
                <a:cs typeface="Aktiv Grotesk"/>
              </a:rPr>
              <a:t>nearest</a:t>
            </a:r>
            <a:r>
              <a:rPr sz="800" b="1" spc="-15" dirty="0">
                <a:solidFill>
                  <a:srgbClr val="FFB81C"/>
                </a:solidFill>
                <a:latin typeface="Aktiv Grotesk"/>
                <a:cs typeface="Aktiv Grotesk"/>
              </a:rPr>
              <a:t> </a:t>
            </a:r>
            <a:r>
              <a:rPr sz="800" b="1" spc="-10" dirty="0">
                <a:solidFill>
                  <a:srgbClr val="FFB81C"/>
                </a:solidFill>
                <a:latin typeface="Aktiv Grotesk"/>
                <a:cs typeface="Aktiv Grotesk"/>
              </a:rPr>
              <a:t>branch</a:t>
            </a:r>
            <a:endParaRPr sz="800" dirty="0">
              <a:latin typeface="Aktiv Grotesk"/>
              <a:cs typeface="Aktiv Grotesk"/>
            </a:endParaRPr>
          </a:p>
        </p:txBody>
      </p:sp>
      <p:sp>
        <p:nvSpPr>
          <p:cNvPr id="3" name="object 38">
            <a:extLst>
              <a:ext uri="{FF2B5EF4-FFF2-40B4-BE49-F238E27FC236}">
                <a16:creationId xmlns:a16="http://schemas.microsoft.com/office/drawing/2014/main" id="{40DE0EEB-8522-EBA7-9213-6868FAC73822}"/>
              </a:ext>
            </a:extLst>
          </p:cNvPr>
          <p:cNvSpPr txBox="1">
            <a:spLocks noGrp="1"/>
          </p:cNvSpPr>
          <p:nvPr>
            <p:ph type="ftr" sz="quarter" idx="5"/>
          </p:nvPr>
        </p:nvSpPr>
        <p:spPr>
          <a:xfrm>
            <a:off x="428788" y="9904142"/>
            <a:ext cx="3418204" cy="718145"/>
          </a:xfrm>
          <a:prstGeom prst="rect">
            <a:avLst/>
          </a:prstGeom>
        </p:spPr>
        <p:txBody>
          <a:bodyPr vert="horz" wrap="square" lIns="0" tIns="0" rIns="0" bIns="0" rtlCol="0">
            <a:spAutoFit/>
          </a:bodyPr>
          <a:lstStyle/>
          <a:p>
            <a:pPr marL="12700" marR="0" lvl="0" indent="0" defTabSz="914400" eaLnBrk="1" fontAlgn="auto" latinLnBrk="0" hangingPunct="1">
              <a:lnSpc>
                <a:spcPts val="650"/>
              </a:lnSpc>
              <a:spcBef>
                <a:spcPts val="0"/>
              </a:spcBef>
              <a:spcAft>
                <a:spcPts val="0"/>
              </a:spcAft>
              <a:buClrTx/>
              <a:buSzTx/>
              <a:buFontTx/>
              <a:buNone/>
              <a:tabLst/>
              <a:defRPr/>
            </a:pPr>
            <a:r>
              <a:rPr lang="en-AU" dirty="0">
                <a:solidFill>
                  <a:prstClr val="white"/>
                </a:solidFill>
              </a:rPr>
              <a:t>All</a:t>
            </a:r>
            <a:r>
              <a:rPr lang="en-AU" spc="-10"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trademarks</a:t>
            </a:r>
            <a:r>
              <a:rPr lang="en-AU" spc="-5" dirty="0">
                <a:solidFill>
                  <a:prstClr val="white"/>
                </a:solidFill>
              </a:rPr>
              <a:t> </a:t>
            </a:r>
            <a:r>
              <a:rPr lang="en-AU" dirty="0">
                <a:solidFill>
                  <a:prstClr val="white"/>
                </a:solidFill>
              </a:rPr>
              <a:t>and</a:t>
            </a:r>
            <a:r>
              <a:rPr lang="en-AU" spc="-5" dirty="0">
                <a:solidFill>
                  <a:prstClr val="white"/>
                </a:solidFill>
              </a:rPr>
              <a:t> </a:t>
            </a:r>
            <a:r>
              <a:rPr lang="en-AU" dirty="0">
                <a:solidFill>
                  <a:prstClr val="white"/>
                </a:solidFill>
              </a:rPr>
              <a:t>logos</a:t>
            </a:r>
            <a:r>
              <a:rPr lang="en-AU" spc="-10" dirty="0">
                <a:solidFill>
                  <a:prstClr val="white"/>
                </a:solidFill>
              </a:rPr>
              <a:t> </a:t>
            </a:r>
            <a:r>
              <a:rPr lang="en-AU" dirty="0">
                <a:solidFill>
                  <a:prstClr val="white"/>
                </a:solidFill>
              </a:rPr>
              <a:t>are</a:t>
            </a:r>
            <a:r>
              <a:rPr lang="en-AU" spc="-5" dirty="0">
                <a:solidFill>
                  <a:prstClr val="white"/>
                </a:solidFill>
              </a:rPr>
              <a:t> </a:t>
            </a:r>
            <a:r>
              <a:rPr lang="en-AU" dirty="0">
                <a:solidFill>
                  <a:prstClr val="white"/>
                </a:solidFill>
              </a:rPr>
              <a:t>owned</a:t>
            </a:r>
            <a:r>
              <a:rPr lang="en-AU" spc="-5" dirty="0">
                <a:solidFill>
                  <a:prstClr val="white"/>
                </a:solidFill>
              </a:rPr>
              <a:t> </a:t>
            </a:r>
            <a:r>
              <a:rPr lang="en-AU" dirty="0">
                <a:solidFill>
                  <a:prstClr val="white"/>
                </a:solidFill>
              </a:rPr>
              <a:t>by</a:t>
            </a:r>
            <a:r>
              <a:rPr lang="en-AU" spc="-5"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Group </a:t>
            </a:r>
            <a:r>
              <a:rPr lang="en-AU" dirty="0">
                <a:solidFill>
                  <a:prstClr val="white"/>
                </a:solidFill>
              </a:rPr>
              <a:t>Pty</a:t>
            </a:r>
            <a:r>
              <a:rPr lang="en-AU" spc="-5" dirty="0">
                <a:solidFill>
                  <a:prstClr val="white"/>
                </a:solidFill>
              </a:rPr>
              <a:t> </a:t>
            </a:r>
            <a:r>
              <a:rPr lang="en-AU" spc="-10" dirty="0">
                <a:solidFill>
                  <a:prstClr val="white"/>
                </a:solidFill>
              </a:rPr>
              <a:t>Ltd.</a:t>
            </a:r>
            <a:r>
              <a:rPr lang="en-AU" spc="-5" dirty="0">
                <a:solidFill>
                  <a:prstClr val="white"/>
                </a:solidFill>
              </a:rPr>
              <a:t> The words TYTON</a:t>
            </a:r>
            <a:r>
              <a:rPr lang="en-AU" dirty="0"/>
              <a:t>®, TYTON-LOK® and TYTON JOINT® are United States Pipe and Foundry Co. Inc. trademarks and are registered as such in the United States Patent Office and some 45 other countries. Reece and Viadux are an exclusively authorised and licensed user of these trademarks within Australia and New Zealand. </a:t>
            </a:r>
            <a:r>
              <a:rPr lang="en-AU" dirty="0">
                <a:solidFill>
                  <a:prstClr val="white"/>
                </a:solidFill>
              </a:rPr>
              <a:t>All</a:t>
            </a:r>
            <a:r>
              <a:rPr lang="en-AU" spc="-5" dirty="0">
                <a:solidFill>
                  <a:prstClr val="white"/>
                </a:solidFill>
              </a:rPr>
              <a:t> </a:t>
            </a:r>
            <a:r>
              <a:rPr lang="en-AU" dirty="0">
                <a:solidFill>
                  <a:prstClr val="white"/>
                </a:solidFill>
              </a:rPr>
              <a:t>other</a:t>
            </a:r>
            <a:r>
              <a:rPr lang="en-AU" spc="-10" dirty="0">
                <a:solidFill>
                  <a:prstClr val="white"/>
                </a:solidFill>
              </a:rPr>
              <a:t> brand</a:t>
            </a:r>
            <a:r>
              <a:rPr lang="en-AU" spc="-5" dirty="0">
                <a:solidFill>
                  <a:prstClr val="white"/>
                </a:solidFill>
              </a:rPr>
              <a:t> </a:t>
            </a:r>
            <a:r>
              <a:rPr lang="en-AU" dirty="0">
                <a:solidFill>
                  <a:prstClr val="white"/>
                </a:solidFill>
              </a:rPr>
              <a:t>or</a:t>
            </a:r>
            <a:r>
              <a:rPr lang="en-AU" spc="-5" dirty="0">
                <a:solidFill>
                  <a:prstClr val="white"/>
                </a:solidFill>
              </a:rPr>
              <a:t> </a:t>
            </a:r>
            <a:r>
              <a:rPr lang="en-AU" spc="-10" dirty="0">
                <a:solidFill>
                  <a:prstClr val="white"/>
                </a:solidFill>
              </a:rPr>
              <a:t>product </a:t>
            </a:r>
            <a:r>
              <a:rPr lang="en-AU" dirty="0">
                <a:solidFill>
                  <a:prstClr val="white"/>
                </a:solidFill>
              </a:rPr>
              <a:t>names</a:t>
            </a:r>
            <a:r>
              <a:rPr lang="en-AU" spc="-5" dirty="0">
                <a:solidFill>
                  <a:prstClr val="white"/>
                </a:solidFill>
              </a:rPr>
              <a:t> </a:t>
            </a:r>
            <a:r>
              <a:rPr lang="en-AU" dirty="0">
                <a:solidFill>
                  <a:prstClr val="white"/>
                </a:solidFill>
              </a:rPr>
              <a:t>are </a:t>
            </a:r>
            <a:r>
              <a:rPr lang="en-AU" spc="-10" dirty="0">
                <a:solidFill>
                  <a:prstClr val="white"/>
                </a:solidFill>
              </a:rPr>
              <a:t>trademarks</a:t>
            </a:r>
            <a:r>
              <a:rPr lang="en-AU" dirty="0">
                <a:solidFill>
                  <a:prstClr val="white"/>
                </a:solidFill>
              </a:rPr>
              <a:t> or </a:t>
            </a:r>
            <a:r>
              <a:rPr lang="en-AU" spc="-10" dirty="0">
                <a:solidFill>
                  <a:prstClr val="white"/>
                </a:solidFill>
              </a:rPr>
              <a:t>registered</a:t>
            </a:r>
            <a:r>
              <a:rPr lang="en-AU" dirty="0">
                <a:solidFill>
                  <a:prstClr val="white"/>
                </a:solidFill>
              </a:rPr>
              <a:t> marks of their </a:t>
            </a:r>
            <a:r>
              <a:rPr lang="en-AU" spc="-10" dirty="0">
                <a:solidFill>
                  <a:prstClr val="white"/>
                </a:solidFill>
              </a:rPr>
              <a:t>respective</a:t>
            </a:r>
            <a:r>
              <a:rPr lang="en-AU" dirty="0">
                <a:solidFill>
                  <a:prstClr val="white"/>
                </a:solidFill>
              </a:rPr>
              <a:t> owners and </a:t>
            </a:r>
            <a:r>
              <a:rPr lang="en-AU" spc="-10" dirty="0">
                <a:solidFill>
                  <a:prstClr val="white"/>
                </a:solidFill>
              </a:rPr>
              <a:t>displayed</a:t>
            </a:r>
            <a:r>
              <a:rPr lang="en-AU" dirty="0">
                <a:solidFill>
                  <a:prstClr val="white"/>
                </a:solidFill>
              </a:rPr>
              <a:t> by </a:t>
            </a:r>
            <a:r>
              <a:rPr lang="en-AU" spc="-10" dirty="0">
                <a:solidFill>
                  <a:prstClr val="white"/>
                </a:solidFill>
              </a:rPr>
              <a:t>agreement.  Because</a:t>
            </a:r>
            <a:r>
              <a:rPr lang="en-AU" dirty="0">
                <a:solidFill>
                  <a:prstClr val="white"/>
                </a:solidFill>
              </a:rPr>
              <a:t> we are</a:t>
            </a:r>
            <a:r>
              <a:rPr lang="en-AU" spc="5" dirty="0">
                <a:solidFill>
                  <a:prstClr val="white"/>
                </a:solidFill>
              </a:rPr>
              <a:t> </a:t>
            </a:r>
            <a:r>
              <a:rPr lang="en-AU" spc="-10" dirty="0">
                <a:solidFill>
                  <a:prstClr val="white"/>
                </a:solidFill>
              </a:rPr>
              <a:t>continuously</a:t>
            </a:r>
            <a:r>
              <a:rPr lang="en-AU" dirty="0">
                <a:solidFill>
                  <a:prstClr val="white"/>
                </a:solidFill>
              </a:rPr>
              <a:t> </a:t>
            </a:r>
            <a:r>
              <a:rPr lang="en-AU" spc="-10" dirty="0">
                <a:solidFill>
                  <a:prstClr val="white"/>
                </a:solidFill>
              </a:rPr>
              <a:t>improving</a:t>
            </a:r>
            <a:r>
              <a:rPr lang="en-AU" spc="5" dirty="0">
                <a:solidFill>
                  <a:prstClr val="white"/>
                </a:solidFill>
              </a:rPr>
              <a:t> </a:t>
            </a:r>
            <a:r>
              <a:rPr lang="en-AU" dirty="0">
                <a:solidFill>
                  <a:prstClr val="white"/>
                </a:solidFill>
              </a:rPr>
              <a:t>our </a:t>
            </a:r>
            <a:r>
              <a:rPr lang="en-AU" spc="-10" dirty="0">
                <a:solidFill>
                  <a:prstClr val="white"/>
                </a:solidFill>
              </a:rPr>
              <a:t>products</a:t>
            </a:r>
            <a:r>
              <a:rPr lang="en-AU" dirty="0">
                <a:solidFill>
                  <a:prstClr val="white"/>
                </a:solidFill>
              </a:rPr>
              <a:t> and</a:t>
            </a:r>
            <a:r>
              <a:rPr lang="en-AU" spc="5" dirty="0">
                <a:solidFill>
                  <a:prstClr val="white"/>
                </a:solidFill>
              </a:rPr>
              <a:t> </a:t>
            </a:r>
            <a:r>
              <a:rPr lang="en-AU" dirty="0">
                <a:solidFill>
                  <a:prstClr val="white"/>
                </a:solidFill>
              </a:rPr>
              <a:t>services, Reece</a:t>
            </a:r>
            <a:r>
              <a:rPr lang="en-AU" spc="5" dirty="0">
                <a:solidFill>
                  <a:prstClr val="white"/>
                </a:solidFill>
              </a:rPr>
              <a:t> </a:t>
            </a:r>
            <a:r>
              <a:rPr lang="en-AU" spc="-10" dirty="0">
                <a:solidFill>
                  <a:prstClr val="white"/>
                </a:solidFill>
              </a:rPr>
              <a:t>reserves</a:t>
            </a:r>
            <a:r>
              <a:rPr lang="en-AU" dirty="0">
                <a:solidFill>
                  <a:prstClr val="white"/>
                </a:solidFill>
              </a:rPr>
              <a:t> the right</a:t>
            </a:r>
            <a:r>
              <a:rPr lang="en-AU" spc="5" dirty="0">
                <a:solidFill>
                  <a:prstClr val="white"/>
                </a:solidFill>
              </a:rPr>
              <a:t> </a:t>
            </a:r>
            <a:r>
              <a:rPr lang="en-AU" spc="-25" dirty="0">
                <a:solidFill>
                  <a:prstClr val="white"/>
                </a:solidFill>
              </a:rPr>
              <a:t>to </a:t>
            </a:r>
            <a:r>
              <a:rPr lang="en-AU" dirty="0">
                <a:solidFill>
                  <a:prstClr val="white"/>
                </a:solidFill>
              </a:rPr>
              <a:t>change </a:t>
            </a:r>
            <a:r>
              <a:rPr lang="en-AU" spc="-10" dirty="0">
                <a:solidFill>
                  <a:prstClr val="white"/>
                </a:solidFill>
              </a:rPr>
              <a:t>specifications</a:t>
            </a:r>
            <a:r>
              <a:rPr lang="en-AU" spc="5" dirty="0">
                <a:solidFill>
                  <a:prstClr val="white"/>
                </a:solidFill>
              </a:rPr>
              <a:t> </a:t>
            </a:r>
            <a:r>
              <a:rPr lang="en-AU" dirty="0">
                <a:solidFill>
                  <a:prstClr val="white"/>
                </a:solidFill>
              </a:rPr>
              <a:t>without prior</a:t>
            </a:r>
            <a:r>
              <a:rPr lang="en-AU" spc="5" dirty="0">
                <a:solidFill>
                  <a:prstClr val="white"/>
                </a:solidFill>
              </a:rPr>
              <a:t> </a:t>
            </a:r>
            <a:r>
              <a:rPr lang="en-AU" dirty="0">
                <a:solidFill>
                  <a:prstClr val="white"/>
                </a:solidFill>
              </a:rPr>
              <a:t>notice.</a:t>
            </a:r>
            <a:r>
              <a:rPr lang="en-AU" spc="140" dirty="0">
                <a:solidFill>
                  <a:prstClr val="white"/>
                </a:solidFill>
              </a:rPr>
              <a:t> </a:t>
            </a:r>
            <a:r>
              <a:rPr lang="en-AU" dirty="0">
                <a:solidFill>
                  <a:prstClr val="white"/>
                </a:solidFill>
              </a:rPr>
              <a:t>[V04-</a:t>
            </a:r>
            <a:r>
              <a:rPr lang="en-AU" spc="-10" dirty="0">
                <a:solidFill>
                  <a:prstClr val="white"/>
                </a:solidFill>
              </a:rPr>
              <a:t>20260724]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B81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A3DB9E67D4B141959B4E7F49894B2D" ma:contentTypeVersion="20" ma:contentTypeDescription="Create a new document." ma:contentTypeScope="" ma:versionID="49c79b86e0bbf4cd44287e1ae14fe943">
  <xsd:schema xmlns:xsd="http://www.w3.org/2001/XMLSchema" xmlns:xs="http://www.w3.org/2001/XMLSchema" xmlns:p="http://schemas.microsoft.com/office/2006/metadata/properties" xmlns:ns2="4db57f9f-ee51-420d-af65-6b5ea990242e" xmlns:ns3="d66647a0-d291-4283-9e48-8cc6f755e063" targetNamespace="http://schemas.microsoft.com/office/2006/metadata/properties" ma:root="true" ma:fieldsID="9a1de0fdb02dc42120a2881ec4d45fa7" ns2:_="" ns3:_="">
    <xsd:import namespace="4db57f9f-ee51-420d-af65-6b5ea990242e"/>
    <xsd:import namespace="d66647a0-d291-4283-9e48-8cc6f755e06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b57f9f-ee51-420d-af65-6b5ea99024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1507f64-b171-45b3-8711-8b92d20f7a0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6647a0-d291-4283-9e48-8cc6f755e06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d40e16b-a4e6-4c13-ab78-0f2290bb2ec8}" ma:internalName="TaxCatchAll" ma:showField="CatchAllData" ma:web="d66647a0-d291-4283-9e48-8cc6f755e0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db57f9f-ee51-420d-af65-6b5ea990242e">
      <Terms xmlns="http://schemas.microsoft.com/office/infopath/2007/PartnerControls"/>
    </lcf76f155ced4ddcb4097134ff3c332f>
    <TaxCatchAll xmlns="d66647a0-d291-4283-9e48-8cc6f755e06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52E559-2BF4-4856-8EB6-44980213CE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b57f9f-ee51-420d-af65-6b5ea990242e"/>
    <ds:schemaRef ds:uri="d66647a0-d291-4283-9e48-8cc6f755e0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BE621C-2D2C-46ED-970D-DD61E4F96221}">
  <ds:schemaRef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purl.org/dc/terms/"/>
    <ds:schemaRef ds:uri="d66647a0-d291-4283-9e48-8cc6f755e063"/>
    <ds:schemaRef ds:uri="http://purl.org/dc/dcmitype/"/>
    <ds:schemaRef ds:uri="http://schemas.microsoft.com/office/infopath/2007/PartnerControls"/>
    <ds:schemaRef ds:uri="4db57f9f-ee51-420d-af65-6b5ea990242e"/>
    <ds:schemaRef ds:uri="http://www.w3.org/XML/1998/namespace"/>
  </ds:schemaRefs>
</ds:datastoreItem>
</file>

<file path=customXml/itemProps3.xml><?xml version="1.0" encoding="utf-8"?>
<ds:datastoreItem xmlns:ds="http://schemas.openxmlformats.org/officeDocument/2006/customXml" ds:itemID="{164C924F-2D17-45CA-8096-33ADA6A002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1286</TotalTime>
  <Words>826</Words>
  <Application>Microsoft Office PowerPoint</Application>
  <PresentationFormat>Custom</PresentationFormat>
  <Paragraphs>127</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Sophie Chowne</cp:lastModifiedBy>
  <cp:revision>3</cp:revision>
  <dcterms:created xsi:type="dcterms:W3CDTF">2025-08-13T04:34:38Z</dcterms:created>
  <dcterms:modified xsi:type="dcterms:W3CDTF">2026-09-15T01:45:14Z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2025-07-31T00:00:00Z</vt:filetime>
  </property>
  <property fmtid="{D5CDD505-2E9C-101B-9397-08002B2CF9AE}" pid="3" name="Creator">
    <vt:lpwstr>Adobe InDesign 20.1 (Macintosh)</vt:lpwstr>
  </property>
  <property fmtid="{D5CDD505-2E9C-101B-9397-08002B2CF9AE}" pid="4" name="LastSaved">
    <vt:filetime>2025-08-13T00:00:00Z</vt:filetime>
  </property>
  <property fmtid="{D5CDD505-2E9C-101B-9397-08002B2CF9AE}" pid="5" name="Producer">
    <vt:lpwstr>Adobe PDF Library 17.0</vt:lpwstr>
  </property>
  <property fmtid="{D5CDD505-2E9C-101B-9397-08002B2CF9AE}" pid="6" name="ContentTypeId">
    <vt:lpwstr>0x010100B3A3DB9E67D4B141959B4E7F49894B2D</vt:lpwstr>
  </property>
</Properties>
</file>