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9" r:id="rId6"/>
    <p:sldId id="260" r:id="rId7"/>
    <p:sldId id="261" r:id="rId8"/>
  </p:sldIdLst>
  <p:sldSz cx="7556500" cy="10693400"/>
  <p:notesSz cx="7556500" cy="10693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E5E5"/>
    <a:srgbClr val="FFB8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D0147E-A9EC-47E7-BD00-791AC31EA73C}" v="22" dt="2026-09-10T23:25:08.33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49"/>
    <p:restoredTop sz="92693" autoAdjust="0"/>
  </p:normalViewPr>
  <p:slideViewPr>
    <p:cSldViewPr>
      <p:cViewPr>
        <p:scale>
          <a:sx n="190" d="100"/>
          <a:sy n="190" d="100"/>
        </p:scale>
        <p:origin x="72" y="-21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5994400" cy="1566545"/>
          </a:xfrm>
          <a:custGeom>
            <a:avLst/>
            <a:gdLst/>
            <a:ahLst/>
            <a:cxnLst/>
            <a:rect l="l" t="t" r="r" b="b"/>
            <a:pathLst>
              <a:path w="5994400" h="1566545">
                <a:moveTo>
                  <a:pt x="5993993" y="0"/>
                </a:moveTo>
                <a:lnTo>
                  <a:pt x="0" y="0"/>
                </a:lnTo>
                <a:lnTo>
                  <a:pt x="0" y="1565998"/>
                </a:lnTo>
                <a:lnTo>
                  <a:pt x="5993993" y="1565998"/>
                </a:lnTo>
                <a:lnTo>
                  <a:pt x="5993993" y="0"/>
                </a:lnTo>
                <a:close/>
              </a:path>
            </a:pathLst>
          </a:custGeom>
          <a:solidFill>
            <a:srgbClr val="000000"/>
          </a:solidFill>
        </p:spPr>
        <p:txBody>
          <a:bodyPr wrap="square" lIns="0" tIns="0" rIns="0" bIns="0" rtlCol="0"/>
          <a:lstStyle/>
          <a:p>
            <a:endParaRPr/>
          </a:p>
        </p:txBody>
      </p:sp>
      <p:sp>
        <p:nvSpPr>
          <p:cNvPr id="17" name="bg object 17"/>
          <p:cNvSpPr/>
          <p:nvPr/>
        </p:nvSpPr>
        <p:spPr>
          <a:xfrm>
            <a:off x="5993993" y="0"/>
            <a:ext cx="1566545" cy="1566545"/>
          </a:xfrm>
          <a:custGeom>
            <a:avLst/>
            <a:gdLst/>
            <a:ahLst/>
            <a:cxnLst/>
            <a:rect l="l" t="t" r="r" b="b"/>
            <a:pathLst>
              <a:path w="1566545" h="1566545">
                <a:moveTo>
                  <a:pt x="1565998" y="0"/>
                </a:moveTo>
                <a:lnTo>
                  <a:pt x="0" y="0"/>
                </a:lnTo>
                <a:lnTo>
                  <a:pt x="0" y="1565998"/>
                </a:lnTo>
                <a:lnTo>
                  <a:pt x="1565998" y="1565998"/>
                </a:lnTo>
                <a:lnTo>
                  <a:pt x="1565998" y="0"/>
                </a:lnTo>
                <a:close/>
              </a:path>
            </a:pathLst>
          </a:custGeom>
          <a:solidFill>
            <a:srgbClr val="FFB81C"/>
          </a:solidFill>
        </p:spPr>
        <p:txBody>
          <a:bodyPr wrap="square" lIns="0" tIns="0" rIns="0" bIns="0" rtlCol="0"/>
          <a:lstStyle/>
          <a:p>
            <a:endParaRPr/>
          </a:p>
        </p:txBody>
      </p:sp>
      <p:sp>
        <p:nvSpPr>
          <p:cNvPr id="18" name="bg object 18"/>
          <p:cNvSpPr/>
          <p:nvPr/>
        </p:nvSpPr>
        <p:spPr>
          <a:xfrm>
            <a:off x="6317997" y="324006"/>
            <a:ext cx="918210" cy="918210"/>
          </a:xfrm>
          <a:custGeom>
            <a:avLst/>
            <a:gdLst/>
            <a:ahLst/>
            <a:cxnLst/>
            <a:rect l="l" t="t" r="r" b="b"/>
            <a:pathLst>
              <a:path w="918209" h="918210">
                <a:moveTo>
                  <a:pt x="272148" y="712685"/>
                </a:moveTo>
                <a:lnTo>
                  <a:pt x="231732" y="715164"/>
                </a:lnTo>
                <a:lnTo>
                  <a:pt x="212471" y="744220"/>
                </a:lnTo>
                <a:lnTo>
                  <a:pt x="212471" y="917994"/>
                </a:lnTo>
                <a:lnTo>
                  <a:pt x="240614" y="917994"/>
                </a:lnTo>
                <a:lnTo>
                  <a:pt x="252892" y="915515"/>
                </a:lnTo>
                <a:lnTo>
                  <a:pt x="262915" y="908756"/>
                </a:lnTo>
                <a:lnTo>
                  <a:pt x="269671" y="898732"/>
                </a:lnTo>
                <a:lnTo>
                  <a:pt x="272148" y="886460"/>
                </a:lnTo>
                <a:lnTo>
                  <a:pt x="272148" y="712685"/>
                </a:lnTo>
                <a:close/>
              </a:path>
              <a:path w="918209" h="918210">
                <a:moveTo>
                  <a:pt x="88201" y="712685"/>
                </a:moveTo>
                <a:lnTo>
                  <a:pt x="0" y="712685"/>
                </a:lnTo>
                <a:lnTo>
                  <a:pt x="0" y="917994"/>
                </a:lnTo>
                <a:lnTo>
                  <a:pt x="87261" y="917994"/>
                </a:lnTo>
                <a:lnTo>
                  <a:pt x="131921" y="909927"/>
                </a:lnTo>
                <a:lnTo>
                  <a:pt x="164584" y="887739"/>
                </a:lnTo>
                <a:lnTo>
                  <a:pt x="172238" y="875030"/>
                </a:lnTo>
                <a:lnTo>
                  <a:pt x="59690" y="875030"/>
                </a:lnTo>
                <a:lnTo>
                  <a:pt x="59690" y="755662"/>
                </a:lnTo>
                <a:lnTo>
                  <a:pt x="173818" y="755662"/>
                </a:lnTo>
                <a:lnTo>
                  <a:pt x="164330" y="740737"/>
                </a:lnTo>
                <a:lnTo>
                  <a:pt x="131900" y="720067"/>
                </a:lnTo>
                <a:lnTo>
                  <a:pt x="88201" y="712685"/>
                </a:lnTo>
                <a:close/>
              </a:path>
              <a:path w="918209" h="918210">
                <a:moveTo>
                  <a:pt x="173818" y="755662"/>
                </a:moveTo>
                <a:lnTo>
                  <a:pt x="83693" y="755662"/>
                </a:lnTo>
                <a:lnTo>
                  <a:pt x="104833" y="759802"/>
                </a:lnTo>
                <a:lnTo>
                  <a:pt x="119013" y="771485"/>
                </a:lnTo>
                <a:lnTo>
                  <a:pt x="126975" y="789604"/>
                </a:lnTo>
                <a:lnTo>
                  <a:pt x="129461" y="813079"/>
                </a:lnTo>
                <a:lnTo>
                  <a:pt x="126837" y="839127"/>
                </a:lnTo>
                <a:lnTo>
                  <a:pt x="118584" y="858610"/>
                </a:lnTo>
                <a:lnTo>
                  <a:pt x="104148" y="870809"/>
                </a:lnTo>
                <a:lnTo>
                  <a:pt x="82969" y="875030"/>
                </a:lnTo>
                <a:lnTo>
                  <a:pt x="172238" y="875030"/>
                </a:lnTo>
                <a:lnTo>
                  <a:pt x="184632" y="854450"/>
                </a:lnTo>
                <a:lnTo>
                  <a:pt x="191452" y="813079"/>
                </a:lnTo>
                <a:lnTo>
                  <a:pt x="184508" y="772479"/>
                </a:lnTo>
                <a:lnTo>
                  <a:pt x="173818" y="755662"/>
                </a:lnTo>
                <a:close/>
              </a:path>
              <a:path w="918209" h="918210">
                <a:moveTo>
                  <a:pt x="380225" y="712685"/>
                </a:moveTo>
                <a:lnTo>
                  <a:pt x="331470" y="712685"/>
                </a:lnTo>
                <a:lnTo>
                  <a:pt x="316744" y="715659"/>
                </a:lnTo>
                <a:lnTo>
                  <a:pt x="304719" y="723768"/>
                </a:lnTo>
                <a:lnTo>
                  <a:pt x="296610" y="735794"/>
                </a:lnTo>
                <a:lnTo>
                  <a:pt x="293636" y="750519"/>
                </a:lnTo>
                <a:lnTo>
                  <a:pt x="293636" y="917994"/>
                </a:lnTo>
                <a:lnTo>
                  <a:pt x="346151" y="917994"/>
                </a:lnTo>
                <a:lnTo>
                  <a:pt x="346088" y="843991"/>
                </a:lnTo>
                <a:lnTo>
                  <a:pt x="345414" y="799271"/>
                </a:lnTo>
                <a:lnTo>
                  <a:pt x="343420" y="753275"/>
                </a:lnTo>
                <a:lnTo>
                  <a:pt x="389436" y="753275"/>
                </a:lnTo>
                <a:lnTo>
                  <a:pt x="387990" y="746379"/>
                </a:lnTo>
                <a:lnTo>
                  <a:pt x="380225" y="712685"/>
                </a:lnTo>
                <a:close/>
              </a:path>
              <a:path w="918209" h="918210">
                <a:moveTo>
                  <a:pt x="389436" y="753275"/>
                </a:moveTo>
                <a:lnTo>
                  <a:pt x="345198" y="753275"/>
                </a:lnTo>
                <a:lnTo>
                  <a:pt x="351975" y="790128"/>
                </a:lnTo>
                <a:lnTo>
                  <a:pt x="360111" y="831024"/>
                </a:lnTo>
                <a:lnTo>
                  <a:pt x="368948" y="874225"/>
                </a:lnTo>
                <a:lnTo>
                  <a:pt x="377825" y="917994"/>
                </a:lnTo>
                <a:lnTo>
                  <a:pt x="428447" y="917994"/>
                </a:lnTo>
                <a:lnTo>
                  <a:pt x="439318" y="873231"/>
                </a:lnTo>
                <a:lnTo>
                  <a:pt x="446076" y="843991"/>
                </a:lnTo>
                <a:lnTo>
                  <a:pt x="406768" y="843991"/>
                </a:lnTo>
                <a:lnTo>
                  <a:pt x="402103" y="816556"/>
                </a:lnTo>
                <a:lnTo>
                  <a:pt x="395563" y="782510"/>
                </a:lnTo>
                <a:lnTo>
                  <a:pt x="389436" y="753275"/>
                </a:lnTo>
                <a:close/>
              </a:path>
              <a:path w="918209" h="918210">
                <a:moveTo>
                  <a:pt x="522820" y="753275"/>
                </a:moveTo>
                <a:lnTo>
                  <a:pt x="467106" y="753275"/>
                </a:lnTo>
                <a:lnTo>
                  <a:pt x="466491" y="774042"/>
                </a:lnTo>
                <a:lnTo>
                  <a:pt x="465757" y="816556"/>
                </a:lnTo>
                <a:lnTo>
                  <a:pt x="465518" y="917994"/>
                </a:lnTo>
                <a:lnTo>
                  <a:pt x="580923" y="917994"/>
                </a:lnTo>
                <a:lnTo>
                  <a:pt x="582095" y="914057"/>
                </a:lnTo>
                <a:lnTo>
                  <a:pt x="522820" y="914057"/>
                </a:lnTo>
                <a:lnTo>
                  <a:pt x="522820" y="753275"/>
                </a:lnTo>
                <a:close/>
              </a:path>
              <a:path w="918209" h="918210">
                <a:moveTo>
                  <a:pt x="720893" y="877417"/>
                </a:moveTo>
                <a:lnTo>
                  <a:pt x="658495" y="877417"/>
                </a:lnTo>
                <a:lnTo>
                  <a:pt x="671156" y="917994"/>
                </a:lnTo>
                <a:lnTo>
                  <a:pt x="778002" y="917994"/>
                </a:lnTo>
                <a:lnTo>
                  <a:pt x="788911" y="897280"/>
                </a:lnTo>
                <a:lnTo>
                  <a:pt x="727417" y="897280"/>
                </a:lnTo>
                <a:lnTo>
                  <a:pt x="720893" y="877417"/>
                </a:lnTo>
                <a:close/>
              </a:path>
              <a:path w="918209" h="918210">
                <a:moveTo>
                  <a:pt x="877178" y="851154"/>
                </a:moveTo>
                <a:lnTo>
                  <a:pt x="813816" y="851154"/>
                </a:lnTo>
                <a:lnTo>
                  <a:pt x="848347" y="917994"/>
                </a:lnTo>
                <a:lnTo>
                  <a:pt x="918006" y="917994"/>
                </a:lnTo>
                <a:lnTo>
                  <a:pt x="877178" y="851154"/>
                </a:lnTo>
                <a:close/>
              </a:path>
              <a:path w="918209" h="918210">
                <a:moveTo>
                  <a:pt x="666000" y="710298"/>
                </a:moveTo>
                <a:lnTo>
                  <a:pt x="610298" y="710298"/>
                </a:lnTo>
                <a:lnTo>
                  <a:pt x="600388" y="711896"/>
                </a:lnTo>
                <a:lnTo>
                  <a:pt x="591673" y="716394"/>
                </a:lnTo>
                <a:lnTo>
                  <a:pt x="584759" y="723349"/>
                </a:lnTo>
                <a:lnTo>
                  <a:pt x="580250" y="732320"/>
                </a:lnTo>
                <a:lnTo>
                  <a:pt x="522820" y="914057"/>
                </a:lnTo>
                <a:lnTo>
                  <a:pt x="582095" y="914057"/>
                </a:lnTo>
                <a:lnTo>
                  <a:pt x="593001" y="877417"/>
                </a:lnTo>
                <a:lnTo>
                  <a:pt x="720893" y="877417"/>
                </a:lnTo>
                <a:lnTo>
                  <a:pt x="705993" y="832053"/>
                </a:lnTo>
                <a:lnTo>
                  <a:pt x="603415" y="832053"/>
                </a:lnTo>
                <a:lnTo>
                  <a:pt x="609543" y="809996"/>
                </a:lnTo>
                <a:lnTo>
                  <a:pt x="615248" y="788684"/>
                </a:lnTo>
                <a:lnTo>
                  <a:pt x="620158" y="769251"/>
                </a:lnTo>
                <a:lnTo>
                  <a:pt x="624395" y="750887"/>
                </a:lnTo>
                <a:lnTo>
                  <a:pt x="679332" y="750887"/>
                </a:lnTo>
                <a:lnTo>
                  <a:pt x="666000" y="710298"/>
                </a:lnTo>
                <a:close/>
              </a:path>
              <a:path w="918209" h="918210">
                <a:moveTo>
                  <a:pt x="784009" y="710298"/>
                </a:moveTo>
                <a:lnTo>
                  <a:pt x="715873" y="710298"/>
                </a:lnTo>
                <a:lnTo>
                  <a:pt x="779119" y="814501"/>
                </a:lnTo>
                <a:lnTo>
                  <a:pt x="727417" y="897280"/>
                </a:lnTo>
                <a:lnTo>
                  <a:pt x="788911" y="897280"/>
                </a:lnTo>
                <a:lnTo>
                  <a:pt x="813206" y="851154"/>
                </a:lnTo>
                <a:lnTo>
                  <a:pt x="877178" y="851154"/>
                </a:lnTo>
                <a:lnTo>
                  <a:pt x="850988" y="808278"/>
                </a:lnTo>
                <a:lnTo>
                  <a:pt x="872596" y="774763"/>
                </a:lnTo>
                <a:lnTo>
                  <a:pt x="816571" y="774763"/>
                </a:lnTo>
                <a:lnTo>
                  <a:pt x="784009" y="710298"/>
                </a:lnTo>
                <a:close/>
              </a:path>
              <a:path w="918209" h="918210">
                <a:moveTo>
                  <a:pt x="522820" y="712685"/>
                </a:moveTo>
                <a:lnTo>
                  <a:pt x="467855" y="712685"/>
                </a:lnTo>
                <a:lnTo>
                  <a:pt x="454844" y="714873"/>
                </a:lnTo>
                <a:lnTo>
                  <a:pt x="455266" y="714873"/>
                </a:lnTo>
                <a:lnTo>
                  <a:pt x="444679" y="720610"/>
                </a:lnTo>
                <a:lnTo>
                  <a:pt x="424154" y="768764"/>
                </a:lnTo>
                <a:lnTo>
                  <a:pt x="411855" y="822175"/>
                </a:lnTo>
                <a:lnTo>
                  <a:pt x="407797" y="843991"/>
                </a:lnTo>
                <a:lnTo>
                  <a:pt x="446076" y="843991"/>
                </a:lnTo>
                <a:lnTo>
                  <a:pt x="449373" y="829724"/>
                </a:lnTo>
                <a:lnTo>
                  <a:pt x="458233" y="789172"/>
                </a:lnTo>
                <a:lnTo>
                  <a:pt x="465518" y="753275"/>
                </a:lnTo>
                <a:lnTo>
                  <a:pt x="522820" y="753275"/>
                </a:lnTo>
                <a:lnTo>
                  <a:pt x="522820" y="712685"/>
                </a:lnTo>
                <a:close/>
              </a:path>
              <a:path w="918209" h="918210">
                <a:moveTo>
                  <a:pt x="679332" y="750887"/>
                </a:moveTo>
                <a:lnTo>
                  <a:pt x="625221" y="750887"/>
                </a:lnTo>
                <a:lnTo>
                  <a:pt x="629303" y="767487"/>
                </a:lnTo>
                <a:lnTo>
                  <a:pt x="634465" y="786869"/>
                </a:lnTo>
                <a:lnTo>
                  <a:pt x="640490" y="808278"/>
                </a:lnTo>
                <a:lnTo>
                  <a:pt x="647471" y="832053"/>
                </a:lnTo>
                <a:lnTo>
                  <a:pt x="705993" y="832053"/>
                </a:lnTo>
                <a:lnTo>
                  <a:pt x="679332" y="750887"/>
                </a:lnTo>
                <a:close/>
              </a:path>
              <a:path w="918209" h="918210">
                <a:moveTo>
                  <a:pt x="914158" y="710298"/>
                </a:moveTo>
                <a:lnTo>
                  <a:pt x="870089" y="710298"/>
                </a:lnTo>
                <a:lnTo>
                  <a:pt x="861528" y="711483"/>
                </a:lnTo>
                <a:lnTo>
                  <a:pt x="853741" y="714873"/>
                </a:lnTo>
                <a:lnTo>
                  <a:pt x="847140" y="720220"/>
                </a:lnTo>
                <a:lnTo>
                  <a:pt x="842137" y="727278"/>
                </a:lnTo>
                <a:lnTo>
                  <a:pt x="817410" y="774763"/>
                </a:lnTo>
                <a:lnTo>
                  <a:pt x="872596" y="774763"/>
                </a:lnTo>
                <a:lnTo>
                  <a:pt x="914158" y="710298"/>
                </a:lnTo>
                <a:close/>
              </a:path>
              <a:path w="918209" h="918210">
                <a:moveTo>
                  <a:pt x="501218" y="0"/>
                </a:moveTo>
                <a:lnTo>
                  <a:pt x="277101" y="0"/>
                </a:lnTo>
                <a:lnTo>
                  <a:pt x="277101" y="190754"/>
                </a:lnTo>
                <a:lnTo>
                  <a:pt x="527926" y="190754"/>
                </a:lnTo>
                <a:lnTo>
                  <a:pt x="574456" y="200130"/>
                </a:lnTo>
                <a:lnTo>
                  <a:pt x="612571" y="225691"/>
                </a:lnTo>
                <a:lnTo>
                  <a:pt x="638104" y="263588"/>
                </a:lnTo>
                <a:lnTo>
                  <a:pt x="646887" y="309968"/>
                </a:lnTo>
                <a:lnTo>
                  <a:pt x="637056" y="354609"/>
                </a:lnTo>
                <a:lnTo>
                  <a:pt x="611886" y="390979"/>
                </a:lnTo>
                <a:lnTo>
                  <a:pt x="574999" y="415457"/>
                </a:lnTo>
                <a:lnTo>
                  <a:pt x="530021" y="424421"/>
                </a:lnTo>
                <a:lnTo>
                  <a:pt x="277101" y="424421"/>
                </a:lnTo>
                <a:lnTo>
                  <a:pt x="277101" y="512381"/>
                </a:lnTo>
                <a:lnTo>
                  <a:pt x="284430" y="548678"/>
                </a:lnTo>
                <a:lnTo>
                  <a:pt x="304419" y="578321"/>
                </a:lnTo>
                <a:lnTo>
                  <a:pt x="334065" y="598308"/>
                </a:lnTo>
                <a:lnTo>
                  <a:pt x="370370" y="605637"/>
                </a:lnTo>
                <a:lnTo>
                  <a:pt x="555828" y="605637"/>
                </a:lnTo>
                <a:lnTo>
                  <a:pt x="607493" y="602264"/>
                </a:lnTo>
                <a:lnTo>
                  <a:pt x="655663" y="592335"/>
                </a:lnTo>
                <a:lnTo>
                  <a:pt x="699880" y="576142"/>
                </a:lnTo>
                <a:lnTo>
                  <a:pt x="739687" y="553972"/>
                </a:lnTo>
                <a:lnTo>
                  <a:pt x="774625" y="526114"/>
                </a:lnTo>
                <a:lnTo>
                  <a:pt x="804237" y="492859"/>
                </a:lnTo>
                <a:lnTo>
                  <a:pt x="828066" y="454493"/>
                </a:lnTo>
                <a:lnTo>
                  <a:pt x="845653" y="411308"/>
                </a:lnTo>
                <a:lnTo>
                  <a:pt x="856541" y="363591"/>
                </a:lnTo>
                <a:lnTo>
                  <a:pt x="860272" y="311632"/>
                </a:lnTo>
                <a:lnTo>
                  <a:pt x="857088" y="258762"/>
                </a:lnTo>
                <a:lnTo>
                  <a:pt x="847788" y="211294"/>
                </a:lnTo>
                <a:lnTo>
                  <a:pt x="832748" y="169076"/>
                </a:lnTo>
                <a:lnTo>
                  <a:pt x="812345" y="131953"/>
                </a:lnTo>
                <a:lnTo>
                  <a:pt x="786955" y="99773"/>
                </a:lnTo>
                <a:lnTo>
                  <a:pt x="756954" y="72382"/>
                </a:lnTo>
                <a:lnTo>
                  <a:pt x="722720" y="49625"/>
                </a:lnTo>
                <a:lnTo>
                  <a:pt x="684628" y="31351"/>
                </a:lnTo>
                <a:lnTo>
                  <a:pt x="643056" y="17404"/>
                </a:lnTo>
                <a:lnTo>
                  <a:pt x="598379" y="7633"/>
                </a:lnTo>
                <a:lnTo>
                  <a:pt x="550974" y="1882"/>
                </a:lnTo>
                <a:lnTo>
                  <a:pt x="501218" y="0"/>
                </a:lnTo>
                <a:close/>
              </a:path>
              <a:path w="918209" h="918210">
                <a:moveTo>
                  <a:pt x="277101" y="190754"/>
                </a:moveTo>
                <a:lnTo>
                  <a:pt x="57734" y="190754"/>
                </a:lnTo>
                <a:lnTo>
                  <a:pt x="57734" y="424421"/>
                </a:lnTo>
                <a:lnTo>
                  <a:pt x="277101" y="424421"/>
                </a:lnTo>
                <a:lnTo>
                  <a:pt x="277101" y="190754"/>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44500" y="9995247"/>
            <a:ext cx="3418204" cy="375920"/>
          </a:xfrm>
          <a:prstGeom prst="rect">
            <a:avLst/>
          </a:prstGeom>
        </p:spPr>
        <p:txBody>
          <a:bodyPr wrap="square" lIns="0" tIns="0" rIns="0" bIns="0">
            <a:spAutoFit/>
          </a:bodyPr>
          <a:lstStyle>
            <a:lvl1pPr>
              <a:defRPr sz="600" b="0" i="0">
                <a:solidFill>
                  <a:schemeClr val="bg1"/>
                </a:solidFill>
                <a:latin typeface="Aktiv Grotesk"/>
                <a:cs typeface="Aktiv Grotesk"/>
              </a:defRPr>
            </a:lvl1pPr>
          </a:lstStyle>
          <a:p>
            <a:pPr marL="12700">
              <a:lnSpc>
                <a:spcPts val="650"/>
              </a:lnSpc>
            </a:pPr>
            <a:r>
              <a:rPr dirty="0"/>
              <a:t>All</a:t>
            </a:r>
            <a:r>
              <a:rPr spc="-10" dirty="0"/>
              <a:t> </a:t>
            </a:r>
            <a:r>
              <a:rPr dirty="0"/>
              <a:t>Reece</a:t>
            </a:r>
            <a:r>
              <a:rPr spc="-5" dirty="0"/>
              <a:t> </a:t>
            </a:r>
            <a:r>
              <a:rPr spc="-10" dirty="0"/>
              <a:t>trademarks</a:t>
            </a:r>
            <a:r>
              <a:rPr spc="-5" dirty="0"/>
              <a:t> </a:t>
            </a:r>
            <a:r>
              <a:rPr dirty="0"/>
              <a:t>and</a:t>
            </a:r>
            <a:r>
              <a:rPr spc="-5" dirty="0"/>
              <a:t> </a:t>
            </a:r>
            <a:r>
              <a:rPr dirty="0"/>
              <a:t>logos</a:t>
            </a:r>
            <a:r>
              <a:rPr spc="-10" dirty="0"/>
              <a:t> </a:t>
            </a:r>
            <a:r>
              <a:rPr dirty="0"/>
              <a:t>are</a:t>
            </a:r>
            <a:r>
              <a:rPr spc="-5" dirty="0"/>
              <a:t> </a:t>
            </a:r>
            <a:r>
              <a:rPr dirty="0"/>
              <a:t>owned</a:t>
            </a:r>
            <a:r>
              <a:rPr spc="-5" dirty="0"/>
              <a:t> </a:t>
            </a:r>
            <a:r>
              <a:rPr dirty="0"/>
              <a:t>by</a:t>
            </a:r>
            <a:r>
              <a:rPr spc="-5" dirty="0"/>
              <a:t> </a:t>
            </a:r>
            <a:r>
              <a:rPr dirty="0"/>
              <a:t>Reece</a:t>
            </a:r>
            <a:r>
              <a:rPr spc="-5" dirty="0"/>
              <a:t> </a:t>
            </a:r>
            <a:r>
              <a:rPr spc="-10" dirty="0"/>
              <a:t>Group </a:t>
            </a:r>
            <a:r>
              <a:rPr dirty="0"/>
              <a:t>Pty</a:t>
            </a:r>
            <a:r>
              <a:rPr spc="-5" dirty="0"/>
              <a:t> </a:t>
            </a:r>
            <a:r>
              <a:rPr spc="-10" dirty="0"/>
              <a:t>Ltd.</a:t>
            </a:r>
            <a:r>
              <a:rPr spc="-5" dirty="0"/>
              <a:t> </a:t>
            </a:r>
            <a:r>
              <a:rPr dirty="0"/>
              <a:t>All</a:t>
            </a:r>
            <a:r>
              <a:rPr spc="-5" dirty="0"/>
              <a:t> </a:t>
            </a:r>
            <a:r>
              <a:rPr dirty="0"/>
              <a:t>other</a:t>
            </a:r>
            <a:r>
              <a:rPr spc="-10" dirty="0"/>
              <a:t> brand</a:t>
            </a:r>
            <a:r>
              <a:rPr spc="-5" dirty="0"/>
              <a:t> </a:t>
            </a:r>
            <a:r>
              <a:rPr dirty="0"/>
              <a:t>or</a:t>
            </a:r>
            <a:r>
              <a:rPr spc="-5" dirty="0"/>
              <a:t> </a:t>
            </a:r>
            <a:r>
              <a:rPr spc="-10" dirty="0"/>
              <a:t>product</a:t>
            </a:r>
          </a:p>
          <a:p>
            <a:pPr marL="12700" marR="5080">
              <a:lnSpc>
                <a:spcPct val="100000"/>
              </a:lnSpc>
            </a:pPr>
            <a:r>
              <a:rPr dirty="0"/>
              <a:t>names</a:t>
            </a:r>
            <a:r>
              <a:rPr spc="-5" dirty="0"/>
              <a:t> </a:t>
            </a:r>
            <a:r>
              <a:rPr dirty="0"/>
              <a:t>are </a:t>
            </a:r>
            <a:r>
              <a:rPr spc="-10" dirty="0"/>
              <a:t>trademarks</a:t>
            </a:r>
            <a:r>
              <a:rPr dirty="0"/>
              <a:t> or </a:t>
            </a:r>
            <a:r>
              <a:rPr spc="-10" dirty="0"/>
              <a:t>registered</a:t>
            </a:r>
            <a:r>
              <a:rPr dirty="0"/>
              <a:t> marks of their </a:t>
            </a:r>
            <a:r>
              <a:rPr spc="-10" dirty="0"/>
              <a:t>respective</a:t>
            </a:r>
            <a:r>
              <a:rPr dirty="0"/>
              <a:t> owners and </a:t>
            </a:r>
            <a:r>
              <a:rPr spc="-10" dirty="0"/>
              <a:t>displayed</a:t>
            </a:r>
            <a:r>
              <a:rPr dirty="0"/>
              <a:t> by </a:t>
            </a:r>
            <a:r>
              <a:rPr spc="-10" dirty="0"/>
              <a:t>agreement.</a:t>
            </a:r>
            <a:r>
              <a:rPr spc="500" dirty="0"/>
              <a:t> </a:t>
            </a:r>
            <a:r>
              <a:rPr dirty="0"/>
              <a:t>Because we are</a:t>
            </a:r>
            <a:r>
              <a:rPr spc="5" dirty="0"/>
              <a:t> </a:t>
            </a:r>
            <a:r>
              <a:rPr spc="-10" dirty="0"/>
              <a:t>continuously</a:t>
            </a:r>
            <a:r>
              <a:rPr dirty="0"/>
              <a:t> </a:t>
            </a:r>
            <a:r>
              <a:rPr spc="-10" dirty="0"/>
              <a:t>improving</a:t>
            </a:r>
            <a:r>
              <a:rPr spc="5" dirty="0"/>
              <a:t> </a:t>
            </a:r>
            <a:r>
              <a:rPr dirty="0"/>
              <a:t>our </a:t>
            </a:r>
            <a:r>
              <a:rPr spc="-10" dirty="0"/>
              <a:t>products</a:t>
            </a:r>
            <a:r>
              <a:rPr dirty="0"/>
              <a:t> and</a:t>
            </a:r>
            <a:r>
              <a:rPr spc="5" dirty="0"/>
              <a:t> </a:t>
            </a:r>
            <a:r>
              <a:rPr dirty="0"/>
              <a:t>services, Reece</a:t>
            </a:r>
            <a:r>
              <a:rPr spc="5" dirty="0"/>
              <a:t> </a:t>
            </a:r>
            <a:r>
              <a:rPr spc="-10" dirty="0"/>
              <a:t>reserves</a:t>
            </a:r>
            <a:r>
              <a:rPr dirty="0"/>
              <a:t> the right</a:t>
            </a:r>
            <a:r>
              <a:rPr spc="5" dirty="0"/>
              <a:t> </a:t>
            </a:r>
            <a:r>
              <a:rPr spc="-25" dirty="0"/>
              <a:t>to</a:t>
            </a:r>
            <a:r>
              <a:rPr spc="500" dirty="0"/>
              <a:t> </a:t>
            </a:r>
            <a:r>
              <a:rPr dirty="0"/>
              <a:t>change </a:t>
            </a:r>
            <a:r>
              <a:rPr spc="-10" dirty="0"/>
              <a:t>specifications</a:t>
            </a:r>
            <a:r>
              <a:rPr spc="5" dirty="0"/>
              <a:t> </a:t>
            </a:r>
            <a:r>
              <a:rPr dirty="0"/>
              <a:t>without prior</a:t>
            </a:r>
            <a:r>
              <a:rPr spc="5" dirty="0"/>
              <a:t> </a:t>
            </a:r>
            <a:r>
              <a:rPr dirty="0"/>
              <a:t>notice.</a:t>
            </a:r>
            <a:r>
              <a:rPr spc="140" dirty="0"/>
              <a:t> </a:t>
            </a:r>
            <a:r>
              <a:rPr dirty="0"/>
              <a:t>[V01-</a:t>
            </a:r>
            <a:r>
              <a:rPr spc="-10" dirty="0"/>
              <a:t>20250716]</a:t>
            </a: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9/14/2026</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reece.com.au/storefinde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reece.com.au/storefinder"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reece.com.au/storefinder" TargetMode="Externa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hyperlink" Target="http://www.reece.com.au/storefinder"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9773996"/>
            <a:ext cx="7560309" cy="918210"/>
          </a:xfrm>
          <a:custGeom>
            <a:avLst/>
            <a:gdLst/>
            <a:ahLst/>
            <a:cxnLst/>
            <a:rect l="l" t="t" r="r" b="b"/>
            <a:pathLst>
              <a:path w="7560309" h="918209">
                <a:moveTo>
                  <a:pt x="7559992" y="0"/>
                </a:moveTo>
                <a:lnTo>
                  <a:pt x="0" y="0"/>
                </a:lnTo>
                <a:lnTo>
                  <a:pt x="0" y="918006"/>
                </a:lnTo>
                <a:lnTo>
                  <a:pt x="7559992" y="918006"/>
                </a:lnTo>
                <a:lnTo>
                  <a:pt x="7559992"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0"/>
            <a:ext cx="7560309" cy="1566545"/>
            <a:chOff x="0" y="0"/>
            <a:chExt cx="7560309" cy="1566545"/>
          </a:xfrm>
        </p:grpSpPr>
        <p:sp>
          <p:nvSpPr>
            <p:cNvPr id="4" name="object 4"/>
            <p:cNvSpPr/>
            <p:nvPr/>
          </p:nvSpPr>
          <p:spPr>
            <a:xfrm>
              <a:off x="0" y="0"/>
              <a:ext cx="5994400" cy="1566545"/>
            </a:xfrm>
            <a:custGeom>
              <a:avLst/>
              <a:gdLst/>
              <a:ahLst/>
              <a:cxnLst/>
              <a:rect l="l" t="t" r="r" b="b"/>
              <a:pathLst>
                <a:path w="5994400" h="1566545">
                  <a:moveTo>
                    <a:pt x="5993993" y="0"/>
                  </a:moveTo>
                  <a:lnTo>
                    <a:pt x="0" y="0"/>
                  </a:lnTo>
                  <a:lnTo>
                    <a:pt x="0" y="1565998"/>
                  </a:lnTo>
                  <a:lnTo>
                    <a:pt x="5993993" y="1565998"/>
                  </a:lnTo>
                  <a:lnTo>
                    <a:pt x="5993993" y="0"/>
                  </a:lnTo>
                  <a:close/>
                </a:path>
              </a:pathLst>
            </a:custGeom>
            <a:solidFill>
              <a:srgbClr val="000000"/>
            </a:solidFill>
          </p:spPr>
          <p:txBody>
            <a:bodyPr wrap="square" lIns="0" tIns="0" rIns="0" bIns="0" rtlCol="0"/>
            <a:lstStyle/>
            <a:p>
              <a:endParaRPr/>
            </a:p>
          </p:txBody>
        </p:sp>
        <p:sp>
          <p:nvSpPr>
            <p:cNvPr id="5" name="object 5"/>
            <p:cNvSpPr/>
            <p:nvPr/>
          </p:nvSpPr>
          <p:spPr>
            <a:xfrm>
              <a:off x="5993993" y="0"/>
              <a:ext cx="1566545" cy="1566545"/>
            </a:xfrm>
            <a:custGeom>
              <a:avLst/>
              <a:gdLst/>
              <a:ahLst/>
              <a:cxnLst/>
              <a:rect l="l" t="t" r="r" b="b"/>
              <a:pathLst>
                <a:path w="1566545" h="1566545">
                  <a:moveTo>
                    <a:pt x="1565998" y="0"/>
                  </a:moveTo>
                  <a:lnTo>
                    <a:pt x="0" y="0"/>
                  </a:lnTo>
                  <a:lnTo>
                    <a:pt x="0" y="1565998"/>
                  </a:lnTo>
                  <a:lnTo>
                    <a:pt x="1565998" y="1565998"/>
                  </a:lnTo>
                  <a:lnTo>
                    <a:pt x="1565998" y="0"/>
                  </a:lnTo>
                  <a:close/>
                </a:path>
              </a:pathLst>
            </a:custGeom>
            <a:solidFill>
              <a:srgbClr val="FFB81C"/>
            </a:solidFill>
          </p:spPr>
          <p:txBody>
            <a:bodyPr wrap="square" lIns="0" tIns="0" rIns="0" bIns="0" rtlCol="0"/>
            <a:lstStyle/>
            <a:p>
              <a:endParaRPr/>
            </a:p>
          </p:txBody>
        </p:sp>
        <p:sp>
          <p:nvSpPr>
            <p:cNvPr id="6" name="object 6"/>
            <p:cNvSpPr/>
            <p:nvPr/>
          </p:nvSpPr>
          <p:spPr>
            <a:xfrm>
              <a:off x="6317997" y="324006"/>
              <a:ext cx="918210" cy="918210"/>
            </a:xfrm>
            <a:custGeom>
              <a:avLst/>
              <a:gdLst/>
              <a:ahLst/>
              <a:cxnLst/>
              <a:rect l="l" t="t" r="r" b="b"/>
              <a:pathLst>
                <a:path w="918209" h="918210">
                  <a:moveTo>
                    <a:pt x="272148" y="712685"/>
                  </a:moveTo>
                  <a:lnTo>
                    <a:pt x="231732" y="715164"/>
                  </a:lnTo>
                  <a:lnTo>
                    <a:pt x="212471" y="744220"/>
                  </a:lnTo>
                  <a:lnTo>
                    <a:pt x="212471" y="917994"/>
                  </a:lnTo>
                  <a:lnTo>
                    <a:pt x="240614" y="917994"/>
                  </a:lnTo>
                  <a:lnTo>
                    <a:pt x="252892" y="915515"/>
                  </a:lnTo>
                  <a:lnTo>
                    <a:pt x="262915" y="908756"/>
                  </a:lnTo>
                  <a:lnTo>
                    <a:pt x="269671" y="898732"/>
                  </a:lnTo>
                  <a:lnTo>
                    <a:pt x="272148" y="886460"/>
                  </a:lnTo>
                  <a:lnTo>
                    <a:pt x="272148" y="712685"/>
                  </a:lnTo>
                  <a:close/>
                </a:path>
                <a:path w="918209" h="918210">
                  <a:moveTo>
                    <a:pt x="88201" y="712685"/>
                  </a:moveTo>
                  <a:lnTo>
                    <a:pt x="0" y="712685"/>
                  </a:lnTo>
                  <a:lnTo>
                    <a:pt x="0" y="917994"/>
                  </a:lnTo>
                  <a:lnTo>
                    <a:pt x="87261" y="917994"/>
                  </a:lnTo>
                  <a:lnTo>
                    <a:pt x="131921" y="909927"/>
                  </a:lnTo>
                  <a:lnTo>
                    <a:pt x="164584" y="887739"/>
                  </a:lnTo>
                  <a:lnTo>
                    <a:pt x="172238" y="875030"/>
                  </a:lnTo>
                  <a:lnTo>
                    <a:pt x="59690" y="875030"/>
                  </a:lnTo>
                  <a:lnTo>
                    <a:pt x="59690" y="755662"/>
                  </a:lnTo>
                  <a:lnTo>
                    <a:pt x="173818" y="755662"/>
                  </a:lnTo>
                  <a:lnTo>
                    <a:pt x="164330" y="740737"/>
                  </a:lnTo>
                  <a:lnTo>
                    <a:pt x="131900" y="720067"/>
                  </a:lnTo>
                  <a:lnTo>
                    <a:pt x="88201" y="712685"/>
                  </a:lnTo>
                  <a:close/>
                </a:path>
                <a:path w="918209" h="918210">
                  <a:moveTo>
                    <a:pt x="173818" y="755662"/>
                  </a:moveTo>
                  <a:lnTo>
                    <a:pt x="83693" y="755662"/>
                  </a:lnTo>
                  <a:lnTo>
                    <a:pt x="104833" y="759802"/>
                  </a:lnTo>
                  <a:lnTo>
                    <a:pt x="119013" y="771485"/>
                  </a:lnTo>
                  <a:lnTo>
                    <a:pt x="126975" y="789604"/>
                  </a:lnTo>
                  <a:lnTo>
                    <a:pt x="129461" y="813079"/>
                  </a:lnTo>
                  <a:lnTo>
                    <a:pt x="126837" y="839127"/>
                  </a:lnTo>
                  <a:lnTo>
                    <a:pt x="118584" y="858610"/>
                  </a:lnTo>
                  <a:lnTo>
                    <a:pt x="104148" y="870809"/>
                  </a:lnTo>
                  <a:lnTo>
                    <a:pt x="82969" y="875030"/>
                  </a:lnTo>
                  <a:lnTo>
                    <a:pt x="172238" y="875030"/>
                  </a:lnTo>
                  <a:lnTo>
                    <a:pt x="184632" y="854450"/>
                  </a:lnTo>
                  <a:lnTo>
                    <a:pt x="191452" y="813079"/>
                  </a:lnTo>
                  <a:lnTo>
                    <a:pt x="184508" y="772479"/>
                  </a:lnTo>
                  <a:lnTo>
                    <a:pt x="173818" y="755662"/>
                  </a:lnTo>
                  <a:close/>
                </a:path>
                <a:path w="918209" h="918210">
                  <a:moveTo>
                    <a:pt x="380225" y="712685"/>
                  </a:moveTo>
                  <a:lnTo>
                    <a:pt x="331470" y="712685"/>
                  </a:lnTo>
                  <a:lnTo>
                    <a:pt x="316744" y="715659"/>
                  </a:lnTo>
                  <a:lnTo>
                    <a:pt x="304719" y="723768"/>
                  </a:lnTo>
                  <a:lnTo>
                    <a:pt x="296610" y="735794"/>
                  </a:lnTo>
                  <a:lnTo>
                    <a:pt x="293636" y="750519"/>
                  </a:lnTo>
                  <a:lnTo>
                    <a:pt x="293636" y="917994"/>
                  </a:lnTo>
                  <a:lnTo>
                    <a:pt x="346151" y="917994"/>
                  </a:lnTo>
                  <a:lnTo>
                    <a:pt x="346088" y="843991"/>
                  </a:lnTo>
                  <a:lnTo>
                    <a:pt x="345414" y="799271"/>
                  </a:lnTo>
                  <a:lnTo>
                    <a:pt x="343420" y="753275"/>
                  </a:lnTo>
                  <a:lnTo>
                    <a:pt x="389436" y="753275"/>
                  </a:lnTo>
                  <a:lnTo>
                    <a:pt x="387990" y="746379"/>
                  </a:lnTo>
                  <a:lnTo>
                    <a:pt x="380225" y="712685"/>
                  </a:lnTo>
                  <a:close/>
                </a:path>
                <a:path w="918209" h="918210">
                  <a:moveTo>
                    <a:pt x="389436" y="753275"/>
                  </a:moveTo>
                  <a:lnTo>
                    <a:pt x="345198" y="753275"/>
                  </a:lnTo>
                  <a:lnTo>
                    <a:pt x="351975" y="790128"/>
                  </a:lnTo>
                  <a:lnTo>
                    <a:pt x="360111" y="831024"/>
                  </a:lnTo>
                  <a:lnTo>
                    <a:pt x="368948" y="874225"/>
                  </a:lnTo>
                  <a:lnTo>
                    <a:pt x="377825" y="917994"/>
                  </a:lnTo>
                  <a:lnTo>
                    <a:pt x="428447" y="917994"/>
                  </a:lnTo>
                  <a:lnTo>
                    <a:pt x="439318" y="873231"/>
                  </a:lnTo>
                  <a:lnTo>
                    <a:pt x="446076" y="843991"/>
                  </a:lnTo>
                  <a:lnTo>
                    <a:pt x="406768" y="843991"/>
                  </a:lnTo>
                  <a:lnTo>
                    <a:pt x="402103" y="816556"/>
                  </a:lnTo>
                  <a:lnTo>
                    <a:pt x="395563" y="782510"/>
                  </a:lnTo>
                  <a:lnTo>
                    <a:pt x="389436" y="753275"/>
                  </a:lnTo>
                  <a:close/>
                </a:path>
                <a:path w="918209" h="918210">
                  <a:moveTo>
                    <a:pt x="522820" y="753275"/>
                  </a:moveTo>
                  <a:lnTo>
                    <a:pt x="467106" y="753275"/>
                  </a:lnTo>
                  <a:lnTo>
                    <a:pt x="466491" y="774042"/>
                  </a:lnTo>
                  <a:lnTo>
                    <a:pt x="465757" y="816556"/>
                  </a:lnTo>
                  <a:lnTo>
                    <a:pt x="465518" y="917994"/>
                  </a:lnTo>
                  <a:lnTo>
                    <a:pt x="580923" y="917994"/>
                  </a:lnTo>
                  <a:lnTo>
                    <a:pt x="582095" y="914057"/>
                  </a:lnTo>
                  <a:lnTo>
                    <a:pt x="522820" y="914057"/>
                  </a:lnTo>
                  <a:lnTo>
                    <a:pt x="522820" y="753275"/>
                  </a:lnTo>
                  <a:close/>
                </a:path>
                <a:path w="918209" h="918210">
                  <a:moveTo>
                    <a:pt x="720893" y="877417"/>
                  </a:moveTo>
                  <a:lnTo>
                    <a:pt x="658495" y="877417"/>
                  </a:lnTo>
                  <a:lnTo>
                    <a:pt x="671156" y="917994"/>
                  </a:lnTo>
                  <a:lnTo>
                    <a:pt x="778002" y="917994"/>
                  </a:lnTo>
                  <a:lnTo>
                    <a:pt x="788911" y="897280"/>
                  </a:lnTo>
                  <a:lnTo>
                    <a:pt x="727417" y="897280"/>
                  </a:lnTo>
                  <a:lnTo>
                    <a:pt x="720893" y="877417"/>
                  </a:lnTo>
                  <a:close/>
                </a:path>
                <a:path w="918209" h="918210">
                  <a:moveTo>
                    <a:pt x="877178" y="851154"/>
                  </a:moveTo>
                  <a:lnTo>
                    <a:pt x="813816" y="851154"/>
                  </a:lnTo>
                  <a:lnTo>
                    <a:pt x="848347" y="917994"/>
                  </a:lnTo>
                  <a:lnTo>
                    <a:pt x="918006" y="917994"/>
                  </a:lnTo>
                  <a:lnTo>
                    <a:pt x="877178" y="851154"/>
                  </a:lnTo>
                  <a:close/>
                </a:path>
                <a:path w="918209" h="918210">
                  <a:moveTo>
                    <a:pt x="666000" y="710298"/>
                  </a:moveTo>
                  <a:lnTo>
                    <a:pt x="610298" y="710298"/>
                  </a:lnTo>
                  <a:lnTo>
                    <a:pt x="600388" y="711896"/>
                  </a:lnTo>
                  <a:lnTo>
                    <a:pt x="591673" y="716394"/>
                  </a:lnTo>
                  <a:lnTo>
                    <a:pt x="584759" y="723349"/>
                  </a:lnTo>
                  <a:lnTo>
                    <a:pt x="580250" y="732320"/>
                  </a:lnTo>
                  <a:lnTo>
                    <a:pt x="522820" y="914057"/>
                  </a:lnTo>
                  <a:lnTo>
                    <a:pt x="582095" y="914057"/>
                  </a:lnTo>
                  <a:lnTo>
                    <a:pt x="593001" y="877417"/>
                  </a:lnTo>
                  <a:lnTo>
                    <a:pt x="720893" y="877417"/>
                  </a:lnTo>
                  <a:lnTo>
                    <a:pt x="705993" y="832053"/>
                  </a:lnTo>
                  <a:lnTo>
                    <a:pt x="603415" y="832053"/>
                  </a:lnTo>
                  <a:lnTo>
                    <a:pt x="609543" y="809996"/>
                  </a:lnTo>
                  <a:lnTo>
                    <a:pt x="615248" y="788684"/>
                  </a:lnTo>
                  <a:lnTo>
                    <a:pt x="620158" y="769251"/>
                  </a:lnTo>
                  <a:lnTo>
                    <a:pt x="624395" y="750887"/>
                  </a:lnTo>
                  <a:lnTo>
                    <a:pt x="679332" y="750887"/>
                  </a:lnTo>
                  <a:lnTo>
                    <a:pt x="666000" y="710298"/>
                  </a:lnTo>
                  <a:close/>
                </a:path>
                <a:path w="918209" h="918210">
                  <a:moveTo>
                    <a:pt x="784009" y="710298"/>
                  </a:moveTo>
                  <a:lnTo>
                    <a:pt x="715873" y="710298"/>
                  </a:lnTo>
                  <a:lnTo>
                    <a:pt x="779119" y="814501"/>
                  </a:lnTo>
                  <a:lnTo>
                    <a:pt x="727417" y="897280"/>
                  </a:lnTo>
                  <a:lnTo>
                    <a:pt x="788911" y="897280"/>
                  </a:lnTo>
                  <a:lnTo>
                    <a:pt x="813206" y="851154"/>
                  </a:lnTo>
                  <a:lnTo>
                    <a:pt x="877178" y="851154"/>
                  </a:lnTo>
                  <a:lnTo>
                    <a:pt x="850988" y="808278"/>
                  </a:lnTo>
                  <a:lnTo>
                    <a:pt x="872596" y="774763"/>
                  </a:lnTo>
                  <a:lnTo>
                    <a:pt x="816571" y="774763"/>
                  </a:lnTo>
                  <a:lnTo>
                    <a:pt x="784009" y="710298"/>
                  </a:lnTo>
                  <a:close/>
                </a:path>
                <a:path w="918209" h="918210">
                  <a:moveTo>
                    <a:pt x="522820" y="712685"/>
                  </a:moveTo>
                  <a:lnTo>
                    <a:pt x="467855" y="712685"/>
                  </a:lnTo>
                  <a:lnTo>
                    <a:pt x="454844" y="714873"/>
                  </a:lnTo>
                  <a:lnTo>
                    <a:pt x="455266" y="714873"/>
                  </a:lnTo>
                  <a:lnTo>
                    <a:pt x="444679" y="720610"/>
                  </a:lnTo>
                  <a:lnTo>
                    <a:pt x="424154" y="768764"/>
                  </a:lnTo>
                  <a:lnTo>
                    <a:pt x="411855" y="822175"/>
                  </a:lnTo>
                  <a:lnTo>
                    <a:pt x="407797" y="843991"/>
                  </a:lnTo>
                  <a:lnTo>
                    <a:pt x="446076" y="843991"/>
                  </a:lnTo>
                  <a:lnTo>
                    <a:pt x="449373" y="829724"/>
                  </a:lnTo>
                  <a:lnTo>
                    <a:pt x="458233" y="789172"/>
                  </a:lnTo>
                  <a:lnTo>
                    <a:pt x="465518" y="753275"/>
                  </a:lnTo>
                  <a:lnTo>
                    <a:pt x="522820" y="753275"/>
                  </a:lnTo>
                  <a:lnTo>
                    <a:pt x="522820" y="712685"/>
                  </a:lnTo>
                  <a:close/>
                </a:path>
                <a:path w="918209" h="918210">
                  <a:moveTo>
                    <a:pt x="679332" y="750887"/>
                  </a:moveTo>
                  <a:lnTo>
                    <a:pt x="625221" y="750887"/>
                  </a:lnTo>
                  <a:lnTo>
                    <a:pt x="629303" y="767487"/>
                  </a:lnTo>
                  <a:lnTo>
                    <a:pt x="634465" y="786869"/>
                  </a:lnTo>
                  <a:lnTo>
                    <a:pt x="640490" y="808278"/>
                  </a:lnTo>
                  <a:lnTo>
                    <a:pt x="647471" y="832053"/>
                  </a:lnTo>
                  <a:lnTo>
                    <a:pt x="705993" y="832053"/>
                  </a:lnTo>
                  <a:lnTo>
                    <a:pt x="679332" y="750887"/>
                  </a:lnTo>
                  <a:close/>
                </a:path>
                <a:path w="918209" h="918210">
                  <a:moveTo>
                    <a:pt x="914158" y="710298"/>
                  </a:moveTo>
                  <a:lnTo>
                    <a:pt x="870089" y="710298"/>
                  </a:lnTo>
                  <a:lnTo>
                    <a:pt x="861528" y="711483"/>
                  </a:lnTo>
                  <a:lnTo>
                    <a:pt x="853741" y="714873"/>
                  </a:lnTo>
                  <a:lnTo>
                    <a:pt x="847140" y="720220"/>
                  </a:lnTo>
                  <a:lnTo>
                    <a:pt x="842137" y="727278"/>
                  </a:lnTo>
                  <a:lnTo>
                    <a:pt x="817410" y="774763"/>
                  </a:lnTo>
                  <a:lnTo>
                    <a:pt x="872596" y="774763"/>
                  </a:lnTo>
                  <a:lnTo>
                    <a:pt x="914158" y="710298"/>
                  </a:lnTo>
                  <a:close/>
                </a:path>
                <a:path w="918209" h="918210">
                  <a:moveTo>
                    <a:pt x="501218" y="0"/>
                  </a:moveTo>
                  <a:lnTo>
                    <a:pt x="277101" y="0"/>
                  </a:lnTo>
                  <a:lnTo>
                    <a:pt x="277101" y="190754"/>
                  </a:lnTo>
                  <a:lnTo>
                    <a:pt x="527926" y="190754"/>
                  </a:lnTo>
                  <a:lnTo>
                    <a:pt x="574456" y="200130"/>
                  </a:lnTo>
                  <a:lnTo>
                    <a:pt x="612571" y="225691"/>
                  </a:lnTo>
                  <a:lnTo>
                    <a:pt x="638104" y="263588"/>
                  </a:lnTo>
                  <a:lnTo>
                    <a:pt x="646887" y="309968"/>
                  </a:lnTo>
                  <a:lnTo>
                    <a:pt x="637056" y="354609"/>
                  </a:lnTo>
                  <a:lnTo>
                    <a:pt x="611886" y="390979"/>
                  </a:lnTo>
                  <a:lnTo>
                    <a:pt x="574999" y="415457"/>
                  </a:lnTo>
                  <a:lnTo>
                    <a:pt x="530021" y="424421"/>
                  </a:lnTo>
                  <a:lnTo>
                    <a:pt x="277101" y="424421"/>
                  </a:lnTo>
                  <a:lnTo>
                    <a:pt x="277101" y="512381"/>
                  </a:lnTo>
                  <a:lnTo>
                    <a:pt x="284430" y="548678"/>
                  </a:lnTo>
                  <a:lnTo>
                    <a:pt x="304419" y="578321"/>
                  </a:lnTo>
                  <a:lnTo>
                    <a:pt x="334065" y="598308"/>
                  </a:lnTo>
                  <a:lnTo>
                    <a:pt x="370370" y="605637"/>
                  </a:lnTo>
                  <a:lnTo>
                    <a:pt x="555828" y="605637"/>
                  </a:lnTo>
                  <a:lnTo>
                    <a:pt x="607493" y="602264"/>
                  </a:lnTo>
                  <a:lnTo>
                    <a:pt x="655663" y="592335"/>
                  </a:lnTo>
                  <a:lnTo>
                    <a:pt x="699880" y="576142"/>
                  </a:lnTo>
                  <a:lnTo>
                    <a:pt x="739687" y="553972"/>
                  </a:lnTo>
                  <a:lnTo>
                    <a:pt x="774625" y="526114"/>
                  </a:lnTo>
                  <a:lnTo>
                    <a:pt x="804237" y="492859"/>
                  </a:lnTo>
                  <a:lnTo>
                    <a:pt x="828066" y="454493"/>
                  </a:lnTo>
                  <a:lnTo>
                    <a:pt x="845653" y="411308"/>
                  </a:lnTo>
                  <a:lnTo>
                    <a:pt x="856541" y="363591"/>
                  </a:lnTo>
                  <a:lnTo>
                    <a:pt x="860272" y="311632"/>
                  </a:lnTo>
                  <a:lnTo>
                    <a:pt x="857088" y="258762"/>
                  </a:lnTo>
                  <a:lnTo>
                    <a:pt x="847788" y="211294"/>
                  </a:lnTo>
                  <a:lnTo>
                    <a:pt x="832748" y="169076"/>
                  </a:lnTo>
                  <a:lnTo>
                    <a:pt x="812345" y="131953"/>
                  </a:lnTo>
                  <a:lnTo>
                    <a:pt x="786955" y="99773"/>
                  </a:lnTo>
                  <a:lnTo>
                    <a:pt x="756954" y="72382"/>
                  </a:lnTo>
                  <a:lnTo>
                    <a:pt x="722720" y="49625"/>
                  </a:lnTo>
                  <a:lnTo>
                    <a:pt x="684628" y="31351"/>
                  </a:lnTo>
                  <a:lnTo>
                    <a:pt x="643056" y="17404"/>
                  </a:lnTo>
                  <a:lnTo>
                    <a:pt x="598379" y="7633"/>
                  </a:lnTo>
                  <a:lnTo>
                    <a:pt x="550974" y="1882"/>
                  </a:lnTo>
                  <a:lnTo>
                    <a:pt x="501218" y="0"/>
                  </a:lnTo>
                  <a:close/>
                </a:path>
                <a:path w="918209" h="918210">
                  <a:moveTo>
                    <a:pt x="277101" y="190754"/>
                  </a:moveTo>
                  <a:lnTo>
                    <a:pt x="57734" y="190754"/>
                  </a:lnTo>
                  <a:lnTo>
                    <a:pt x="57734" y="424421"/>
                  </a:lnTo>
                  <a:lnTo>
                    <a:pt x="277101" y="424421"/>
                  </a:lnTo>
                  <a:lnTo>
                    <a:pt x="277101" y="190754"/>
                  </a:lnTo>
                  <a:close/>
                </a:path>
              </a:pathLst>
            </a:custGeom>
            <a:solidFill>
              <a:srgbClr val="000000"/>
            </a:solidFill>
          </p:spPr>
          <p:txBody>
            <a:bodyPr wrap="square" lIns="0" tIns="0" rIns="0" bIns="0" rtlCol="0"/>
            <a:lstStyle/>
            <a:p>
              <a:endParaRPr/>
            </a:p>
          </p:txBody>
        </p:sp>
      </p:grpSp>
      <p:sp>
        <p:nvSpPr>
          <p:cNvPr id="7" name="object 7"/>
          <p:cNvSpPr txBox="1"/>
          <p:nvPr/>
        </p:nvSpPr>
        <p:spPr>
          <a:xfrm>
            <a:off x="444500" y="341230"/>
            <a:ext cx="3562350" cy="623889"/>
          </a:xfrm>
          <a:prstGeom prst="rect">
            <a:avLst/>
          </a:prstGeom>
        </p:spPr>
        <p:txBody>
          <a:bodyPr vert="horz" wrap="square" lIns="0" tIns="53975" rIns="0" bIns="0" rtlCol="0">
            <a:spAutoFit/>
          </a:bodyPr>
          <a:lstStyle/>
          <a:p>
            <a:pPr marL="12700">
              <a:lnSpc>
                <a:spcPct val="100000"/>
              </a:lnSpc>
              <a:spcBef>
                <a:spcPts val="425"/>
              </a:spcBef>
            </a:pPr>
            <a:r>
              <a:rPr lang="en-AU" sz="1700" dirty="0">
                <a:solidFill>
                  <a:srgbClr val="FFB81C"/>
                </a:solidFill>
                <a:latin typeface="Aktiv Grotesk Medium"/>
                <a:cs typeface="Aktiv Grotesk Medium"/>
              </a:rPr>
              <a:t>DIMAX Y-STRAINER</a:t>
            </a:r>
            <a:endParaRPr sz="1700" dirty="0">
              <a:latin typeface="Aktiv Grotesk Medium"/>
              <a:cs typeface="Aktiv Grotesk Medium"/>
            </a:endParaRPr>
          </a:p>
          <a:p>
            <a:pPr marL="12700" marR="5080">
              <a:lnSpc>
                <a:spcPts val="1800"/>
              </a:lnSpc>
              <a:spcBef>
                <a:spcPts val="585"/>
              </a:spcBef>
            </a:pPr>
            <a:r>
              <a:rPr lang="en-AU" sz="1700" spc="-10" dirty="0">
                <a:solidFill>
                  <a:srgbClr val="FFFFFF"/>
                </a:solidFill>
                <a:latin typeface="Aktiv Grotesk Light"/>
                <a:cs typeface="Aktiv Grotesk Light"/>
              </a:rPr>
              <a:t>DN50-300 PN16 CAST IRON</a:t>
            </a:r>
            <a:endParaRPr sz="1700" dirty="0">
              <a:latin typeface="Aktiv Grotesk Light"/>
              <a:cs typeface="Aktiv Grotesk Light"/>
            </a:endParaRPr>
          </a:p>
        </p:txBody>
      </p:sp>
      <p:sp>
        <p:nvSpPr>
          <p:cNvPr id="8" name="object 8"/>
          <p:cNvSpPr/>
          <p:nvPr/>
        </p:nvSpPr>
        <p:spPr>
          <a:xfrm>
            <a:off x="457200" y="2213907"/>
            <a:ext cx="2023745" cy="0"/>
          </a:xfrm>
          <a:custGeom>
            <a:avLst/>
            <a:gdLst/>
            <a:ahLst/>
            <a:cxnLst/>
            <a:rect l="l" t="t" r="r" b="b"/>
            <a:pathLst>
              <a:path w="2023745">
                <a:moveTo>
                  <a:pt x="0" y="0"/>
                </a:moveTo>
                <a:lnTo>
                  <a:pt x="2023198" y="0"/>
                </a:lnTo>
              </a:path>
            </a:pathLst>
          </a:custGeom>
          <a:ln w="9525">
            <a:solidFill>
              <a:srgbClr val="000000"/>
            </a:solidFill>
          </a:ln>
        </p:spPr>
        <p:txBody>
          <a:bodyPr wrap="square" lIns="0" tIns="0" rIns="0" bIns="0" rtlCol="0"/>
          <a:lstStyle/>
          <a:p>
            <a:endParaRPr/>
          </a:p>
        </p:txBody>
      </p:sp>
      <p:sp>
        <p:nvSpPr>
          <p:cNvPr id="10" name="object 10"/>
          <p:cNvSpPr/>
          <p:nvPr/>
        </p:nvSpPr>
        <p:spPr>
          <a:xfrm>
            <a:off x="457200" y="6598847"/>
            <a:ext cx="2023745" cy="0"/>
          </a:xfrm>
          <a:custGeom>
            <a:avLst/>
            <a:gdLst/>
            <a:ahLst/>
            <a:cxnLst/>
            <a:rect l="l" t="t" r="r" b="b"/>
            <a:pathLst>
              <a:path w="2023745">
                <a:moveTo>
                  <a:pt x="0" y="0"/>
                </a:moveTo>
                <a:lnTo>
                  <a:pt x="2023198" y="0"/>
                </a:lnTo>
              </a:path>
            </a:pathLst>
          </a:custGeom>
          <a:ln w="9525">
            <a:solidFill>
              <a:srgbClr val="000000"/>
            </a:solidFill>
          </a:ln>
        </p:spPr>
        <p:txBody>
          <a:bodyPr wrap="square" lIns="0" tIns="0" rIns="0" bIns="0" rtlCol="0"/>
          <a:lstStyle/>
          <a:p>
            <a:endParaRPr/>
          </a:p>
        </p:txBody>
      </p:sp>
      <p:sp>
        <p:nvSpPr>
          <p:cNvPr id="11" name="object 11"/>
          <p:cNvSpPr txBox="1"/>
          <p:nvPr/>
        </p:nvSpPr>
        <p:spPr>
          <a:xfrm>
            <a:off x="444500" y="2022844"/>
            <a:ext cx="1581150" cy="135923"/>
          </a:xfrm>
          <a:prstGeom prst="rect">
            <a:avLst/>
          </a:prstGeom>
        </p:spPr>
        <p:txBody>
          <a:bodyPr vert="horz" wrap="square" lIns="0" tIns="12700" rIns="0" bIns="0" rtlCol="0">
            <a:spAutoFit/>
          </a:bodyPr>
          <a:lstStyle/>
          <a:p>
            <a:pPr marL="12700">
              <a:lnSpc>
                <a:spcPct val="100000"/>
              </a:lnSpc>
              <a:spcBef>
                <a:spcPts val="100"/>
              </a:spcBef>
            </a:pPr>
            <a:r>
              <a:rPr lang="en-AU" sz="800" b="1" spc="-10" dirty="0">
                <a:latin typeface="Aktiv Grotesk"/>
                <a:cs typeface="Aktiv Grotesk"/>
              </a:rPr>
              <a:t>FEATURES</a:t>
            </a:r>
            <a:endParaRPr sz="800" dirty="0">
              <a:latin typeface="Aktiv Grotesk"/>
              <a:cs typeface="Aktiv Grotesk"/>
            </a:endParaRPr>
          </a:p>
        </p:txBody>
      </p:sp>
      <p:sp>
        <p:nvSpPr>
          <p:cNvPr id="21" name="object 21"/>
          <p:cNvSpPr txBox="1"/>
          <p:nvPr/>
        </p:nvSpPr>
        <p:spPr>
          <a:xfrm>
            <a:off x="444499" y="6407783"/>
            <a:ext cx="1887855" cy="135935"/>
          </a:xfrm>
          <a:prstGeom prst="rect">
            <a:avLst/>
          </a:prstGeom>
        </p:spPr>
        <p:txBody>
          <a:bodyPr vert="horz" wrap="square" lIns="0" tIns="12700" rIns="0" bIns="0" rtlCol="0">
            <a:spAutoFit/>
          </a:bodyPr>
          <a:lstStyle/>
          <a:p>
            <a:pPr marL="12700">
              <a:lnSpc>
                <a:spcPct val="100000"/>
              </a:lnSpc>
              <a:spcBef>
                <a:spcPts val="100"/>
              </a:spcBef>
            </a:pPr>
            <a:r>
              <a:rPr sz="800" b="1" spc="-10" dirty="0">
                <a:latin typeface="Aktiv Grotesk"/>
                <a:cs typeface="Aktiv Grotesk"/>
              </a:rPr>
              <a:t>APPLICATION</a:t>
            </a:r>
            <a:endParaRPr sz="800" dirty="0">
              <a:latin typeface="Aktiv Grotesk"/>
              <a:cs typeface="Aktiv Grotesk"/>
            </a:endParaRPr>
          </a:p>
        </p:txBody>
      </p:sp>
      <p:sp>
        <p:nvSpPr>
          <p:cNvPr id="22" name="object 22"/>
          <p:cNvSpPr txBox="1"/>
          <p:nvPr/>
        </p:nvSpPr>
        <p:spPr>
          <a:xfrm>
            <a:off x="444500" y="6709703"/>
            <a:ext cx="2037714" cy="751488"/>
          </a:xfrm>
          <a:prstGeom prst="rect">
            <a:avLst/>
          </a:prstGeom>
        </p:spPr>
        <p:txBody>
          <a:bodyPr vert="horz" wrap="square" lIns="0" tIns="12700" rIns="0" bIns="0" rtlCol="0">
            <a:spAutoFit/>
          </a:bodyPr>
          <a:lstStyle/>
          <a:p>
            <a:pPr marL="12700" marR="5080">
              <a:lnSpc>
                <a:spcPct val="100000"/>
              </a:lnSpc>
              <a:spcAft>
                <a:spcPts val="600"/>
              </a:spcAft>
            </a:pPr>
            <a:r>
              <a:rPr lang="en-US" sz="800" dirty="0">
                <a:latin typeface="Aktiv Grotesk"/>
                <a:cs typeface="Aktiv Grotesk"/>
              </a:rPr>
              <a:t>DIMAX Y-Strainer enables scale and dirt residue to be caught, preventing the chance of damage to equipment. It is suitable for water and waste-water applications and allows full flow of liquid with only minimal pressure loss.</a:t>
            </a:r>
          </a:p>
        </p:txBody>
      </p:sp>
      <p:sp>
        <p:nvSpPr>
          <p:cNvPr id="24" name="object 24"/>
          <p:cNvSpPr/>
          <p:nvPr/>
        </p:nvSpPr>
        <p:spPr>
          <a:xfrm>
            <a:off x="2768399" y="6593306"/>
            <a:ext cx="2023745" cy="0"/>
          </a:xfrm>
          <a:custGeom>
            <a:avLst/>
            <a:gdLst/>
            <a:ahLst/>
            <a:cxnLst/>
            <a:rect l="l" t="t" r="r" b="b"/>
            <a:pathLst>
              <a:path w="2023745">
                <a:moveTo>
                  <a:pt x="0" y="0"/>
                </a:moveTo>
                <a:lnTo>
                  <a:pt x="2023198" y="0"/>
                </a:lnTo>
              </a:path>
            </a:pathLst>
          </a:custGeom>
          <a:ln w="9525">
            <a:solidFill>
              <a:srgbClr val="000000"/>
            </a:solidFill>
          </a:ln>
        </p:spPr>
        <p:txBody>
          <a:bodyPr wrap="square" lIns="0" tIns="0" rIns="0" bIns="0" rtlCol="0"/>
          <a:lstStyle/>
          <a:p>
            <a:endParaRPr/>
          </a:p>
        </p:txBody>
      </p:sp>
      <p:sp>
        <p:nvSpPr>
          <p:cNvPr id="25" name="object 25"/>
          <p:cNvSpPr txBox="1"/>
          <p:nvPr/>
        </p:nvSpPr>
        <p:spPr>
          <a:xfrm>
            <a:off x="2755699" y="6402244"/>
            <a:ext cx="879475" cy="147320"/>
          </a:xfrm>
          <a:prstGeom prst="rect">
            <a:avLst/>
          </a:prstGeom>
        </p:spPr>
        <p:txBody>
          <a:bodyPr vert="horz" wrap="square" lIns="0" tIns="12700" rIns="0" bIns="0" rtlCol="0">
            <a:spAutoFit/>
          </a:bodyPr>
          <a:lstStyle/>
          <a:p>
            <a:pPr marL="12700">
              <a:lnSpc>
                <a:spcPct val="100000"/>
              </a:lnSpc>
              <a:spcBef>
                <a:spcPts val="100"/>
              </a:spcBef>
            </a:pPr>
            <a:r>
              <a:rPr sz="800" b="1" spc="-10" dirty="0">
                <a:latin typeface="Aktiv Grotesk"/>
                <a:cs typeface="Aktiv Grotesk"/>
              </a:rPr>
              <a:t>TECHNICAL</a:t>
            </a:r>
            <a:r>
              <a:rPr sz="800" b="1" spc="35" dirty="0">
                <a:latin typeface="Aktiv Grotesk"/>
                <a:cs typeface="Aktiv Grotesk"/>
              </a:rPr>
              <a:t> </a:t>
            </a:r>
            <a:r>
              <a:rPr sz="800" b="1" spc="-40" dirty="0">
                <a:latin typeface="Aktiv Grotesk"/>
                <a:cs typeface="Aktiv Grotesk"/>
              </a:rPr>
              <a:t>DATA</a:t>
            </a:r>
            <a:endParaRPr sz="800">
              <a:latin typeface="Aktiv Grotesk"/>
              <a:cs typeface="Aktiv Grotesk"/>
            </a:endParaRPr>
          </a:p>
        </p:txBody>
      </p:sp>
      <p:sp>
        <p:nvSpPr>
          <p:cNvPr id="26" name="object 26"/>
          <p:cNvSpPr txBox="1"/>
          <p:nvPr/>
        </p:nvSpPr>
        <p:spPr>
          <a:xfrm>
            <a:off x="2755699" y="6704163"/>
            <a:ext cx="1867535" cy="1536318"/>
          </a:xfrm>
          <a:prstGeom prst="rect">
            <a:avLst/>
          </a:prstGeom>
        </p:spPr>
        <p:txBody>
          <a:bodyPr vert="horz" wrap="square" lIns="0" tIns="12700" rIns="0" bIns="0" rtlCol="0">
            <a:spAutoFit/>
          </a:bodyPr>
          <a:lstStyle/>
          <a:p>
            <a:pPr marL="12700">
              <a:lnSpc>
                <a:spcPct val="100000"/>
              </a:lnSpc>
              <a:spcAft>
                <a:spcPts val="600"/>
              </a:spcAft>
            </a:pPr>
            <a:r>
              <a:rPr lang="en-AU" sz="800" b="1" dirty="0">
                <a:latin typeface="Aktiv Grotesk"/>
                <a:cs typeface="Aktiv Grotesk"/>
              </a:rPr>
              <a:t>Size Range</a:t>
            </a:r>
            <a:endParaRPr sz="800" dirty="0">
              <a:latin typeface="Aktiv Grotesk"/>
              <a:cs typeface="Aktiv Grotesk"/>
            </a:endParaRPr>
          </a:p>
          <a:p>
            <a:pPr marL="12700" marR="5080">
              <a:lnSpc>
                <a:spcPct val="100000"/>
              </a:lnSpc>
              <a:spcAft>
                <a:spcPts val="600"/>
              </a:spcAft>
            </a:pPr>
            <a:r>
              <a:rPr lang="en-AU" sz="800" dirty="0">
                <a:latin typeface="Aktiv Grotesk"/>
                <a:cs typeface="Aktiv Grotesk"/>
              </a:rPr>
              <a:t>DN50-DN300</a:t>
            </a:r>
            <a:endParaRPr lang="en-AU" sz="800" spc="-10" dirty="0">
              <a:latin typeface="Aktiv Grotesk"/>
              <a:cs typeface="Aktiv Grotesk"/>
            </a:endParaRPr>
          </a:p>
          <a:p>
            <a:pPr marL="12700">
              <a:lnSpc>
                <a:spcPct val="100000"/>
              </a:lnSpc>
              <a:spcAft>
                <a:spcPts val="600"/>
              </a:spcAft>
            </a:pPr>
            <a:r>
              <a:rPr lang="en-US" sz="800" b="1" dirty="0">
                <a:latin typeface="Aktiv Grotesk"/>
                <a:cs typeface="Aktiv Grotesk"/>
              </a:rPr>
              <a:t>Testing Pressure</a:t>
            </a:r>
            <a:endParaRPr lang="en-US" sz="800" dirty="0">
              <a:latin typeface="Aktiv Grotesk"/>
              <a:cs typeface="Aktiv Grotesk"/>
            </a:endParaRPr>
          </a:p>
          <a:p>
            <a:pPr marL="12700" marR="5080">
              <a:lnSpc>
                <a:spcPct val="100000"/>
              </a:lnSpc>
              <a:spcAft>
                <a:spcPts val="600"/>
              </a:spcAft>
            </a:pPr>
            <a:r>
              <a:rPr lang="en-US" sz="800" dirty="0">
                <a:latin typeface="Aktiv Grotesk"/>
                <a:cs typeface="Aktiv Grotesk"/>
              </a:rPr>
              <a:t>2400kPa</a:t>
            </a:r>
          </a:p>
          <a:p>
            <a:pPr marL="12700">
              <a:lnSpc>
                <a:spcPct val="100000"/>
              </a:lnSpc>
              <a:spcAft>
                <a:spcPts val="600"/>
              </a:spcAft>
            </a:pPr>
            <a:r>
              <a:rPr lang="en-US" sz="800" b="1" dirty="0">
                <a:latin typeface="Aktiv Grotesk"/>
                <a:cs typeface="Aktiv Grotesk"/>
              </a:rPr>
              <a:t>Allowable Operating Pressure</a:t>
            </a:r>
            <a:endParaRPr lang="en-US" sz="800" dirty="0">
              <a:latin typeface="Aktiv Grotesk"/>
              <a:cs typeface="Aktiv Grotesk"/>
            </a:endParaRPr>
          </a:p>
          <a:p>
            <a:pPr marL="12700" marR="5080">
              <a:lnSpc>
                <a:spcPct val="100000"/>
              </a:lnSpc>
              <a:spcAft>
                <a:spcPts val="600"/>
              </a:spcAft>
            </a:pPr>
            <a:r>
              <a:rPr lang="en-US" sz="800" dirty="0">
                <a:latin typeface="Aktiv Grotesk"/>
                <a:cs typeface="Aktiv Grotesk"/>
              </a:rPr>
              <a:t>1600kPa</a:t>
            </a:r>
          </a:p>
          <a:p>
            <a:pPr marL="12700">
              <a:lnSpc>
                <a:spcPct val="100000"/>
              </a:lnSpc>
              <a:spcAft>
                <a:spcPts val="600"/>
              </a:spcAft>
            </a:pPr>
            <a:r>
              <a:rPr lang="en-US" sz="800" b="1" dirty="0">
                <a:latin typeface="Aktiv Grotesk"/>
                <a:cs typeface="Aktiv Grotesk"/>
              </a:rPr>
              <a:t>Maximum Temperature</a:t>
            </a:r>
            <a:endParaRPr lang="en-US" sz="800" dirty="0">
              <a:latin typeface="Aktiv Grotesk"/>
              <a:cs typeface="Aktiv Grotesk"/>
            </a:endParaRPr>
          </a:p>
          <a:p>
            <a:pPr marL="12700" marR="5080">
              <a:lnSpc>
                <a:spcPct val="100000"/>
              </a:lnSpc>
              <a:spcAft>
                <a:spcPts val="600"/>
              </a:spcAft>
            </a:pPr>
            <a:r>
              <a:rPr lang="en-AU" sz="800" dirty="0"/>
              <a:t>70°C</a:t>
            </a:r>
            <a:endParaRPr lang="en-US" sz="800" dirty="0">
              <a:latin typeface="Aktiv Grotesk"/>
              <a:cs typeface="Aktiv Grotesk"/>
            </a:endParaRPr>
          </a:p>
        </p:txBody>
      </p:sp>
      <p:sp>
        <p:nvSpPr>
          <p:cNvPr id="30" name="object 30"/>
          <p:cNvSpPr/>
          <p:nvPr/>
        </p:nvSpPr>
        <p:spPr>
          <a:xfrm>
            <a:off x="5079600" y="6593306"/>
            <a:ext cx="2023745" cy="0"/>
          </a:xfrm>
          <a:custGeom>
            <a:avLst/>
            <a:gdLst/>
            <a:ahLst/>
            <a:cxnLst/>
            <a:rect l="l" t="t" r="r" b="b"/>
            <a:pathLst>
              <a:path w="2023745">
                <a:moveTo>
                  <a:pt x="0" y="0"/>
                </a:moveTo>
                <a:lnTo>
                  <a:pt x="2023198" y="0"/>
                </a:lnTo>
              </a:path>
            </a:pathLst>
          </a:custGeom>
          <a:ln w="9525">
            <a:solidFill>
              <a:srgbClr val="000000"/>
            </a:solidFill>
          </a:ln>
        </p:spPr>
        <p:txBody>
          <a:bodyPr wrap="square" lIns="0" tIns="0" rIns="0" bIns="0" rtlCol="0"/>
          <a:lstStyle/>
          <a:p>
            <a:endParaRPr/>
          </a:p>
        </p:txBody>
      </p:sp>
      <p:sp>
        <p:nvSpPr>
          <p:cNvPr id="31" name="object 31"/>
          <p:cNvSpPr txBox="1"/>
          <p:nvPr/>
        </p:nvSpPr>
        <p:spPr>
          <a:xfrm>
            <a:off x="5066900" y="6402244"/>
            <a:ext cx="850900" cy="147320"/>
          </a:xfrm>
          <a:prstGeom prst="rect">
            <a:avLst/>
          </a:prstGeom>
        </p:spPr>
        <p:txBody>
          <a:bodyPr vert="horz" wrap="square" lIns="0" tIns="12700" rIns="0" bIns="0" rtlCol="0">
            <a:spAutoFit/>
          </a:bodyPr>
          <a:lstStyle/>
          <a:p>
            <a:pPr marL="12700">
              <a:lnSpc>
                <a:spcPct val="100000"/>
              </a:lnSpc>
              <a:spcBef>
                <a:spcPts val="100"/>
              </a:spcBef>
            </a:pPr>
            <a:r>
              <a:rPr sz="800" b="1" spc="-10" dirty="0">
                <a:latin typeface="Aktiv Grotesk"/>
                <a:cs typeface="Aktiv Grotesk"/>
              </a:rPr>
              <a:t>CERTIFICATIONS</a:t>
            </a:r>
            <a:endParaRPr sz="800">
              <a:latin typeface="Aktiv Grotesk"/>
              <a:cs typeface="Aktiv Grotesk"/>
            </a:endParaRPr>
          </a:p>
        </p:txBody>
      </p:sp>
      <p:sp>
        <p:nvSpPr>
          <p:cNvPr id="32" name="object 32"/>
          <p:cNvSpPr txBox="1"/>
          <p:nvPr/>
        </p:nvSpPr>
        <p:spPr>
          <a:xfrm>
            <a:off x="5066900" y="6704163"/>
            <a:ext cx="2000885" cy="982320"/>
          </a:xfrm>
          <a:prstGeom prst="rect">
            <a:avLst/>
          </a:prstGeom>
        </p:spPr>
        <p:txBody>
          <a:bodyPr vert="horz" wrap="square" lIns="0" tIns="12700" rIns="0" bIns="0" rtlCol="0">
            <a:spAutoFit/>
          </a:bodyPr>
          <a:lstStyle/>
          <a:p>
            <a:pPr marL="12700" marR="5080">
              <a:lnSpc>
                <a:spcPct val="100000"/>
              </a:lnSpc>
              <a:spcAft>
                <a:spcPts val="600"/>
              </a:spcAft>
            </a:pPr>
            <a:r>
              <a:rPr lang="en-AU" sz="800" dirty="0" err="1">
                <a:latin typeface="Aktiv Grotesk"/>
                <a:cs typeface="Aktiv Grotesk"/>
              </a:rPr>
              <a:t>WaterMark</a:t>
            </a:r>
            <a:r>
              <a:rPr lang="en-AU" sz="800" dirty="0">
                <a:latin typeface="Aktiv Grotesk"/>
                <a:cs typeface="Aktiv Grotesk"/>
              </a:rPr>
              <a:t> AS4795.1 IAPMO-WM-032199</a:t>
            </a:r>
          </a:p>
          <a:p>
            <a:pPr marL="12700" marR="5080">
              <a:lnSpc>
                <a:spcPct val="100000"/>
              </a:lnSpc>
              <a:spcAft>
                <a:spcPts val="600"/>
              </a:spcAft>
            </a:pPr>
            <a:r>
              <a:rPr lang="en-US" sz="800" dirty="0">
                <a:latin typeface="Aktiv Grotesk"/>
                <a:cs typeface="Aktiv Grotesk"/>
              </a:rPr>
              <a:t>AS/NZS</a:t>
            </a:r>
            <a:r>
              <a:rPr lang="en-US" sz="800" spc="-15" dirty="0">
                <a:latin typeface="Aktiv Grotesk"/>
                <a:cs typeface="Aktiv Grotesk"/>
              </a:rPr>
              <a:t> 2280</a:t>
            </a:r>
            <a:r>
              <a:rPr lang="en-US" sz="800" spc="-10" dirty="0">
                <a:latin typeface="Aktiv Grotesk"/>
                <a:cs typeface="Aktiv Grotesk"/>
              </a:rPr>
              <a:t> </a:t>
            </a:r>
            <a:r>
              <a:rPr lang="en-US" sz="800" dirty="0">
                <a:latin typeface="Aktiv Grotesk"/>
                <a:cs typeface="Aktiv Grotesk"/>
              </a:rPr>
              <a:t>–</a:t>
            </a:r>
            <a:r>
              <a:rPr lang="en-US" sz="800" spc="-15" dirty="0">
                <a:latin typeface="Aktiv Grotesk"/>
                <a:cs typeface="Aktiv Grotesk"/>
              </a:rPr>
              <a:t> </a:t>
            </a:r>
            <a:r>
              <a:rPr lang="en-US" sz="800" spc="-10" dirty="0">
                <a:latin typeface="Aktiv Grotesk"/>
                <a:cs typeface="Aktiv Grotesk"/>
              </a:rPr>
              <a:t>Ductile iron pipe and fittings</a:t>
            </a:r>
          </a:p>
          <a:p>
            <a:pPr marL="12700" marR="5080">
              <a:lnSpc>
                <a:spcPct val="100000"/>
              </a:lnSpc>
              <a:spcAft>
                <a:spcPts val="600"/>
              </a:spcAft>
            </a:pPr>
            <a:r>
              <a:rPr lang="en-AU" sz="800" dirty="0">
                <a:latin typeface="Aktiv Grotesk"/>
                <a:cs typeface="Aktiv Grotesk"/>
              </a:rPr>
              <a:t>Fusion bonded polymeric coating to AS/NZS 4158</a:t>
            </a:r>
          </a:p>
          <a:p>
            <a:pPr marL="12700" marR="5080">
              <a:lnSpc>
                <a:spcPct val="100000"/>
              </a:lnSpc>
              <a:spcAft>
                <a:spcPts val="600"/>
              </a:spcAft>
            </a:pPr>
            <a:r>
              <a:rPr lang="en-AU" sz="800" dirty="0">
                <a:latin typeface="Aktiv Grotesk"/>
                <a:cs typeface="Aktiv Grotesk"/>
              </a:rPr>
              <a:t>Flange connections drilled to AS/NZS 2129 TE or optional TD AS/NZS 4087 PN16/35</a:t>
            </a:r>
          </a:p>
        </p:txBody>
      </p:sp>
      <p:pic>
        <p:nvPicPr>
          <p:cNvPr id="35" name="object 35"/>
          <p:cNvPicPr/>
          <p:nvPr/>
        </p:nvPicPr>
        <p:blipFill>
          <a:blip r:embed="rId2" cstate="print"/>
          <a:stretch>
            <a:fillRect/>
          </a:stretch>
        </p:blipFill>
        <p:spPr>
          <a:xfrm>
            <a:off x="5718081" y="9061082"/>
            <a:ext cx="567420" cy="394166"/>
          </a:xfrm>
          <a:prstGeom prst="rect">
            <a:avLst/>
          </a:prstGeom>
        </p:spPr>
      </p:pic>
      <p:pic>
        <p:nvPicPr>
          <p:cNvPr id="36" name="object 36"/>
          <p:cNvPicPr/>
          <p:nvPr/>
        </p:nvPicPr>
        <p:blipFill>
          <a:blip r:embed="rId3" cstate="print"/>
          <a:stretch>
            <a:fillRect/>
          </a:stretch>
        </p:blipFill>
        <p:spPr>
          <a:xfrm>
            <a:off x="6262174" y="12292900"/>
            <a:ext cx="49150" cy="105573"/>
          </a:xfrm>
          <a:prstGeom prst="rect">
            <a:avLst/>
          </a:prstGeom>
        </p:spPr>
      </p:pic>
      <p:sp>
        <p:nvSpPr>
          <p:cNvPr id="39" name="object 39"/>
          <p:cNvSpPr txBox="1"/>
          <p:nvPr/>
        </p:nvSpPr>
        <p:spPr>
          <a:xfrm>
            <a:off x="4443760" y="9995247"/>
            <a:ext cx="2672080" cy="251351"/>
          </a:xfrm>
          <a:prstGeom prst="rect">
            <a:avLst/>
          </a:prstGeom>
        </p:spPr>
        <p:txBody>
          <a:bodyPr vert="horz" wrap="square" lIns="0" tIns="0" rIns="0" bIns="0" rtlCol="0">
            <a:spAutoFit/>
          </a:bodyPr>
          <a:lstStyle/>
          <a:p>
            <a:pPr marL="1318895">
              <a:lnSpc>
                <a:spcPts val="830"/>
              </a:lnSpc>
            </a:pPr>
            <a:r>
              <a:rPr sz="800" b="1" dirty="0">
                <a:solidFill>
                  <a:srgbClr val="FFB81C"/>
                </a:solidFill>
                <a:latin typeface="Aktiv Grotesk"/>
                <a:cs typeface="Aktiv Grotesk"/>
              </a:rPr>
              <a:t>CALL</a:t>
            </a:r>
            <a:r>
              <a:rPr sz="800" b="1" spc="-15" dirty="0">
                <a:solidFill>
                  <a:srgbClr val="FFB81C"/>
                </a:solidFill>
                <a:latin typeface="Aktiv Grotesk"/>
                <a:cs typeface="Aktiv Grotesk"/>
              </a:rPr>
              <a:t> </a:t>
            </a:r>
            <a:r>
              <a:rPr sz="800" b="1" dirty="0">
                <a:solidFill>
                  <a:srgbClr val="FFB81C"/>
                </a:solidFill>
                <a:latin typeface="Aktiv Grotesk"/>
                <a:cs typeface="Aktiv Grotesk"/>
              </a:rPr>
              <a:t>1800</a:t>
            </a:r>
            <a:r>
              <a:rPr sz="800" b="1" spc="-15" dirty="0">
                <a:solidFill>
                  <a:srgbClr val="FFB81C"/>
                </a:solidFill>
                <a:latin typeface="Aktiv Grotesk"/>
                <a:cs typeface="Aktiv Grotesk"/>
              </a:rPr>
              <a:t> </a:t>
            </a:r>
            <a:r>
              <a:rPr sz="800" b="1" dirty="0">
                <a:solidFill>
                  <a:srgbClr val="FFB81C"/>
                </a:solidFill>
                <a:latin typeface="Aktiv Grotesk"/>
                <a:cs typeface="Aktiv Grotesk"/>
              </a:rPr>
              <a:t>032</a:t>
            </a:r>
            <a:r>
              <a:rPr sz="800" b="1" spc="-15" dirty="0">
                <a:solidFill>
                  <a:srgbClr val="FFB81C"/>
                </a:solidFill>
                <a:latin typeface="Aktiv Grotesk"/>
                <a:cs typeface="Aktiv Grotesk"/>
              </a:rPr>
              <a:t> </a:t>
            </a:r>
            <a:r>
              <a:rPr sz="800" b="1" dirty="0">
                <a:solidFill>
                  <a:srgbClr val="FFB81C"/>
                </a:solidFill>
                <a:latin typeface="Aktiv Grotesk"/>
                <a:cs typeface="Aktiv Grotesk"/>
              </a:rPr>
              <a:t>566</a:t>
            </a:r>
            <a:r>
              <a:rPr sz="800" b="1" spc="-15" dirty="0">
                <a:solidFill>
                  <a:srgbClr val="FFB81C"/>
                </a:solidFill>
                <a:latin typeface="Aktiv Grotesk"/>
                <a:cs typeface="Aktiv Grotesk"/>
              </a:rPr>
              <a:t> </a:t>
            </a:r>
            <a:r>
              <a:rPr sz="800" b="1" dirty="0">
                <a:solidFill>
                  <a:srgbClr val="FFB81C"/>
                </a:solidFill>
                <a:latin typeface="Aktiv Grotesk"/>
                <a:cs typeface="Aktiv Grotesk"/>
              </a:rPr>
              <a:t>or</a:t>
            </a:r>
            <a:r>
              <a:rPr sz="800" b="1" spc="-15" dirty="0">
                <a:solidFill>
                  <a:srgbClr val="FFB81C"/>
                </a:solidFill>
                <a:latin typeface="Aktiv Grotesk"/>
                <a:cs typeface="Aktiv Grotesk"/>
              </a:rPr>
              <a:t> </a:t>
            </a:r>
            <a:r>
              <a:rPr sz="800" b="1" spc="-10" dirty="0">
                <a:solidFill>
                  <a:srgbClr val="FFB81C"/>
                </a:solidFill>
                <a:latin typeface="Aktiv Grotesk"/>
                <a:cs typeface="Aktiv Grotesk"/>
              </a:rPr>
              <a:t>VISIT</a:t>
            </a:r>
            <a:endParaRPr sz="800" dirty="0">
              <a:latin typeface="Aktiv Grotesk"/>
              <a:cs typeface="Aktiv Grotesk"/>
            </a:endParaRPr>
          </a:p>
          <a:p>
            <a:pPr marL="12700" algn="r">
              <a:lnSpc>
                <a:spcPct val="100000"/>
              </a:lnSpc>
              <a:spcBef>
                <a:spcPts val="200"/>
              </a:spcBef>
            </a:pPr>
            <a:r>
              <a:rPr sz="800" b="1" spc="-10" dirty="0">
                <a:solidFill>
                  <a:srgbClr val="FFB81C"/>
                </a:solidFill>
                <a:latin typeface="Aktiv Grotesk"/>
                <a:cs typeface="Aktiv Grotesk"/>
                <a:hlinkClick r:id="rId4"/>
              </a:rPr>
              <a:t>www.reece.com.au/storefinder</a:t>
            </a:r>
            <a:r>
              <a:rPr sz="800" b="1" spc="-20" dirty="0">
                <a:solidFill>
                  <a:srgbClr val="FFB81C"/>
                </a:solidFill>
                <a:latin typeface="Aktiv Grotesk"/>
                <a:cs typeface="Aktiv Grotesk"/>
              </a:rPr>
              <a:t> </a:t>
            </a:r>
            <a:r>
              <a:rPr sz="800" b="1" dirty="0">
                <a:solidFill>
                  <a:srgbClr val="FFB81C"/>
                </a:solidFill>
                <a:latin typeface="Aktiv Grotesk"/>
                <a:cs typeface="Aktiv Grotesk"/>
              </a:rPr>
              <a:t>for</a:t>
            </a:r>
            <a:r>
              <a:rPr sz="800" b="1" spc="-15" dirty="0">
                <a:solidFill>
                  <a:srgbClr val="FFB81C"/>
                </a:solidFill>
                <a:latin typeface="Aktiv Grotesk"/>
                <a:cs typeface="Aktiv Grotesk"/>
              </a:rPr>
              <a:t> </a:t>
            </a:r>
            <a:r>
              <a:rPr sz="800" b="1" dirty="0">
                <a:solidFill>
                  <a:srgbClr val="FFB81C"/>
                </a:solidFill>
                <a:latin typeface="Aktiv Grotesk"/>
                <a:cs typeface="Aktiv Grotesk"/>
              </a:rPr>
              <a:t>your</a:t>
            </a:r>
            <a:r>
              <a:rPr sz="800" b="1" spc="-15" dirty="0">
                <a:solidFill>
                  <a:srgbClr val="FFB81C"/>
                </a:solidFill>
                <a:latin typeface="Aktiv Grotesk"/>
                <a:cs typeface="Aktiv Grotesk"/>
              </a:rPr>
              <a:t> </a:t>
            </a:r>
            <a:r>
              <a:rPr sz="800" b="1" dirty="0">
                <a:solidFill>
                  <a:srgbClr val="FFB81C"/>
                </a:solidFill>
                <a:latin typeface="Aktiv Grotesk"/>
                <a:cs typeface="Aktiv Grotesk"/>
              </a:rPr>
              <a:t>nearest</a:t>
            </a:r>
            <a:r>
              <a:rPr sz="800" b="1" spc="-15" dirty="0">
                <a:solidFill>
                  <a:srgbClr val="FFB81C"/>
                </a:solidFill>
                <a:latin typeface="Aktiv Grotesk"/>
                <a:cs typeface="Aktiv Grotesk"/>
              </a:rPr>
              <a:t> </a:t>
            </a:r>
            <a:r>
              <a:rPr sz="800" b="1" spc="-10" dirty="0">
                <a:solidFill>
                  <a:srgbClr val="FFB81C"/>
                </a:solidFill>
                <a:latin typeface="Aktiv Grotesk"/>
                <a:cs typeface="Aktiv Grotesk"/>
              </a:rPr>
              <a:t>branch</a:t>
            </a:r>
            <a:endParaRPr sz="800" dirty="0">
              <a:latin typeface="Aktiv Grotesk"/>
              <a:cs typeface="Aktiv Grotesk"/>
            </a:endParaRPr>
          </a:p>
        </p:txBody>
      </p:sp>
      <p:pic>
        <p:nvPicPr>
          <p:cNvPr id="1026" name="Picture 2" descr="Watermark Certification Scheme | NAFES">
            <a:extLst>
              <a:ext uri="{FF2B5EF4-FFF2-40B4-BE49-F238E27FC236}">
                <a16:creationId xmlns:a16="http://schemas.microsoft.com/office/drawing/2014/main" id="{9EC0F452-F078-F29B-6201-5F4F189D78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542" r="12204"/>
          <a:stretch>
            <a:fillRect/>
          </a:stretch>
        </p:blipFill>
        <p:spPr bwMode="auto">
          <a:xfrm>
            <a:off x="5718081" y="8984701"/>
            <a:ext cx="567420" cy="496027"/>
          </a:xfrm>
          <a:prstGeom prst="rect">
            <a:avLst/>
          </a:prstGeom>
          <a:noFill/>
          <a:extLst>
            <a:ext uri="{909E8E84-426E-40DD-AFC4-6F175D3DCCD1}">
              <a14:hiddenFill xmlns:a14="http://schemas.microsoft.com/office/drawing/2010/main">
                <a:solidFill>
                  <a:srgbClr val="FFFFFF"/>
                </a:solidFill>
              </a14:hiddenFill>
            </a:ext>
          </a:extLst>
        </p:spPr>
      </p:pic>
      <p:sp>
        <p:nvSpPr>
          <p:cNvPr id="15" name="object 17">
            <a:extLst>
              <a:ext uri="{FF2B5EF4-FFF2-40B4-BE49-F238E27FC236}">
                <a16:creationId xmlns:a16="http://schemas.microsoft.com/office/drawing/2014/main" id="{95831A56-B0F7-3FD5-8A17-2F3AE94591BC}"/>
              </a:ext>
            </a:extLst>
          </p:cNvPr>
          <p:cNvSpPr txBox="1"/>
          <p:nvPr/>
        </p:nvSpPr>
        <p:spPr>
          <a:xfrm>
            <a:off x="410936" y="2326566"/>
            <a:ext cx="1887855" cy="1828706"/>
          </a:xfrm>
          <a:prstGeom prst="rect">
            <a:avLst/>
          </a:prstGeom>
        </p:spPr>
        <p:txBody>
          <a:bodyPr vert="horz" wrap="square" lIns="0" tIns="12700" rIns="0" bIns="0" rtlCol="0">
            <a:spAutoFit/>
          </a:bodyPr>
          <a:lstStyle/>
          <a:p>
            <a:pPr marL="153035" marR="5080" indent="-140970" algn="just">
              <a:lnSpc>
                <a:spcPct val="100000"/>
              </a:lnSpc>
              <a:spcAft>
                <a:spcPts val="600"/>
              </a:spcAft>
              <a:buChar char="•"/>
              <a:tabLst>
                <a:tab pos="156210" algn="l"/>
              </a:tabLst>
            </a:pPr>
            <a:r>
              <a:rPr lang="en-AU" sz="800" dirty="0">
                <a:latin typeface="Aktiv Grotesk"/>
                <a:cs typeface="Aktiv Grotesk"/>
              </a:rPr>
              <a:t>Fusion bonded epoxy coating</a:t>
            </a:r>
            <a:endParaRPr lang="en-US" sz="800" dirty="0">
              <a:latin typeface="Aktiv Grotesk"/>
              <a:cs typeface="Aktiv Grotesk"/>
            </a:endParaRPr>
          </a:p>
          <a:p>
            <a:pPr marL="153035" marR="5080" indent="-140970" algn="just">
              <a:spcAft>
                <a:spcPts val="600"/>
              </a:spcAft>
              <a:buFontTx/>
              <a:buChar char="•"/>
              <a:tabLst>
                <a:tab pos="156210" algn="l"/>
              </a:tabLst>
            </a:pPr>
            <a:r>
              <a:rPr lang="en-US" sz="800" dirty="0">
                <a:latin typeface="Aktiv Grotesk"/>
                <a:cs typeface="Aktiv Grotesk"/>
              </a:rPr>
              <a:t>Perforated 316 stainless steel filter screen with spot welded seam</a:t>
            </a:r>
          </a:p>
          <a:p>
            <a:pPr marL="153035" marR="5080" indent="-140970" algn="just">
              <a:spcAft>
                <a:spcPts val="600"/>
              </a:spcAft>
              <a:buFontTx/>
              <a:buChar char="•"/>
              <a:tabLst>
                <a:tab pos="156210" algn="l"/>
              </a:tabLst>
            </a:pPr>
            <a:r>
              <a:rPr lang="en-US" sz="800" dirty="0">
                <a:latin typeface="Aktiv Grotesk"/>
                <a:cs typeface="Aktiv Grotesk"/>
              </a:rPr>
              <a:t>Recessed body seat ensures accurate seat alignment</a:t>
            </a:r>
          </a:p>
          <a:p>
            <a:pPr marL="153035" marR="5080" indent="-140970" algn="just">
              <a:spcAft>
                <a:spcPts val="600"/>
              </a:spcAft>
              <a:buFontTx/>
              <a:buChar char="•"/>
              <a:tabLst>
                <a:tab pos="156210" algn="l"/>
              </a:tabLst>
            </a:pPr>
            <a:r>
              <a:rPr lang="en-US" sz="800" dirty="0">
                <a:latin typeface="Aktiv Grotesk"/>
                <a:cs typeface="Aktiv Grotesk"/>
              </a:rPr>
              <a:t>Removable cover for easy access to basket for cleaning</a:t>
            </a:r>
          </a:p>
          <a:p>
            <a:pPr marL="153035" marR="5080" indent="-140970" algn="just">
              <a:spcAft>
                <a:spcPts val="600"/>
              </a:spcAft>
              <a:buFontTx/>
              <a:buChar char="•"/>
              <a:tabLst>
                <a:tab pos="156210" algn="l"/>
              </a:tabLst>
            </a:pPr>
            <a:r>
              <a:rPr lang="en-US" sz="800" dirty="0">
                <a:latin typeface="Aktiv Grotesk"/>
                <a:cs typeface="Aktiv Grotesk"/>
              </a:rPr>
              <a:t>BSPT blowoff outlet on cover fitted with brass plug</a:t>
            </a:r>
          </a:p>
          <a:p>
            <a:pPr marL="153035" marR="5080" indent="-140970" algn="just">
              <a:spcAft>
                <a:spcPts val="600"/>
              </a:spcAft>
              <a:buFontTx/>
              <a:buChar char="•"/>
              <a:tabLst>
                <a:tab pos="156210" algn="l"/>
              </a:tabLst>
            </a:pPr>
            <a:r>
              <a:rPr lang="en-US" sz="800" dirty="0">
                <a:latin typeface="Aktiv Grotesk"/>
                <a:cs typeface="Aktiv Grotesk"/>
              </a:rPr>
              <a:t>Stainless steel fasteners</a:t>
            </a:r>
          </a:p>
          <a:p>
            <a:pPr marL="12065" marR="5080" algn="just">
              <a:lnSpc>
                <a:spcPct val="100000"/>
              </a:lnSpc>
              <a:spcAft>
                <a:spcPts val="600"/>
              </a:spcAft>
              <a:tabLst>
                <a:tab pos="156210" algn="l"/>
              </a:tabLst>
            </a:pPr>
            <a:endParaRPr sz="800" dirty="0">
              <a:latin typeface="Aktiv Grotesk"/>
              <a:cs typeface="Aktiv Grotesk"/>
            </a:endParaRPr>
          </a:p>
        </p:txBody>
      </p:sp>
      <p:pic>
        <p:nvPicPr>
          <p:cNvPr id="13" name="Picture 4" descr="Fernco (Australia) Pty Ltd">
            <a:extLst>
              <a:ext uri="{FF2B5EF4-FFF2-40B4-BE49-F238E27FC236}">
                <a16:creationId xmlns:a16="http://schemas.microsoft.com/office/drawing/2014/main" id="{9DAD2E3C-5C82-E98E-9CC8-58815AB18A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7783" y="8931237"/>
            <a:ext cx="384008" cy="5240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imax&amp;#32;Watermarked&amp;#32;Cast&amp;#32;Iron&amp;#32;Y-Strainer&amp;#32;Table&amp;#32;D&amp;#32;100mm">
            <a:extLst>
              <a:ext uri="{FF2B5EF4-FFF2-40B4-BE49-F238E27FC236}">
                <a16:creationId xmlns:a16="http://schemas.microsoft.com/office/drawing/2014/main" id="{824F5B7A-145D-A29E-0648-00FE5E1FE1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1892" y="1968144"/>
            <a:ext cx="4911135" cy="3683351"/>
          </a:xfrm>
          <a:prstGeom prst="rect">
            <a:avLst/>
          </a:prstGeom>
          <a:noFill/>
          <a:extLst>
            <a:ext uri="{909E8E84-426E-40DD-AFC4-6F175D3DCCD1}">
              <a14:hiddenFill xmlns:a14="http://schemas.microsoft.com/office/drawing/2010/main">
                <a:solidFill>
                  <a:srgbClr val="FFFFFF"/>
                </a:solidFill>
              </a14:hiddenFill>
            </a:ext>
          </a:extLst>
        </p:spPr>
      </p:pic>
      <p:sp>
        <p:nvSpPr>
          <p:cNvPr id="14" name="object 38">
            <a:extLst>
              <a:ext uri="{FF2B5EF4-FFF2-40B4-BE49-F238E27FC236}">
                <a16:creationId xmlns:a16="http://schemas.microsoft.com/office/drawing/2014/main" id="{83AEAF47-6F5E-73AD-E8FA-BCFCDA584AA7}"/>
              </a:ext>
            </a:extLst>
          </p:cNvPr>
          <p:cNvSpPr txBox="1">
            <a:spLocks noGrp="1"/>
          </p:cNvSpPr>
          <p:nvPr>
            <p:ph type="ftr" sz="quarter" idx="5"/>
          </p:nvPr>
        </p:nvSpPr>
        <p:spPr>
          <a:xfrm>
            <a:off x="428788" y="9904142"/>
            <a:ext cx="3418204" cy="718145"/>
          </a:xfrm>
          <a:prstGeom prst="rect">
            <a:avLst/>
          </a:prstGeom>
        </p:spPr>
        <p:txBody>
          <a:bodyPr vert="horz" wrap="square" lIns="0" tIns="0" rIns="0" bIns="0" rtlCol="0">
            <a:spAutoFit/>
          </a:bodyPr>
          <a:lstStyle/>
          <a:p>
            <a:pPr marL="12700" marR="0" lvl="0" indent="0" defTabSz="914400" eaLnBrk="1" fontAlgn="auto" latinLnBrk="0" hangingPunct="1">
              <a:lnSpc>
                <a:spcPts val="650"/>
              </a:lnSpc>
              <a:spcBef>
                <a:spcPts val="0"/>
              </a:spcBef>
              <a:spcAft>
                <a:spcPts val="0"/>
              </a:spcAft>
              <a:buClrTx/>
              <a:buSzTx/>
              <a:buFontTx/>
              <a:buNone/>
              <a:tabLst/>
              <a:defRPr/>
            </a:pPr>
            <a:r>
              <a:rPr lang="en-AU" dirty="0">
                <a:solidFill>
                  <a:prstClr val="white"/>
                </a:solidFill>
              </a:rPr>
              <a:t>All</a:t>
            </a:r>
            <a:r>
              <a:rPr lang="en-AU" spc="-10"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trademarks</a:t>
            </a:r>
            <a:r>
              <a:rPr lang="en-AU" spc="-5" dirty="0">
                <a:solidFill>
                  <a:prstClr val="white"/>
                </a:solidFill>
              </a:rPr>
              <a:t> </a:t>
            </a:r>
            <a:r>
              <a:rPr lang="en-AU" dirty="0">
                <a:solidFill>
                  <a:prstClr val="white"/>
                </a:solidFill>
              </a:rPr>
              <a:t>and</a:t>
            </a:r>
            <a:r>
              <a:rPr lang="en-AU" spc="-5" dirty="0">
                <a:solidFill>
                  <a:prstClr val="white"/>
                </a:solidFill>
              </a:rPr>
              <a:t> </a:t>
            </a:r>
            <a:r>
              <a:rPr lang="en-AU" dirty="0">
                <a:solidFill>
                  <a:prstClr val="white"/>
                </a:solidFill>
              </a:rPr>
              <a:t>logos</a:t>
            </a:r>
            <a:r>
              <a:rPr lang="en-AU" spc="-10" dirty="0">
                <a:solidFill>
                  <a:prstClr val="white"/>
                </a:solidFill>
              </a:rPr>
              <a:t> </a:t>
            </a:r>
            <a:r>
              <a:rPr lang="en-AU" dirty="0">
                <a:solidFill>
                  <a:prstClr val="white"/>
                </a:solidFill>
              </a:rPr>
              <a:t>are</a:t>
            </a:r>
            <a:r>
              <a:rPr lang="en-AU" spc="-5" dirty="0">
                <a:solidFill>
                  <a:prstClr val="white"/>
                </a:solidFill>
              </a:rPr>
              <a:t> </a:t>
            </a:r>
            <a:r>
              <a:rPr lang="en-AU" dirty="0">
                <a:solidFill>
                  <a:prstClr val="white"/>
                </a:solidFill>
              </a:rPr>
              <a:t>owned</a:t>
            </a:r>
            <a:r>
              <a:rPr lang="en-AU" spc="-5" dirty="0">
                <a:solidFill>
                  <a:prstClr val="white"/>
                </a:solidFill>
              </a:rPr>
              <a:t> </a:t>
            </a:r>
            <a:r>
              <a:rPr lang="en-AU" dirty="0">
                <a:solidFill>
                  <a:prstClr val="white"/>
                </a:solidFill>
              </a:rPr>
              <a:t>by</a:t>
            </a:r>
            <a:r>
              <a:rPr lang="en-AU" spc="-5"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Group </a:t>
            </a:r>
            <a:r>
              <a:rPr lang="en-AU" dirty="0">
                <a:solidFill>
                  <a:prstClr val="white"/>
                </a:solidFill>
              </a:rPr>
              <a:t>Pty</a:t>
            </a:r>
            <a:r>
              <a:rPr lang="en-AU" spc="-5" dirty="0">
                <a:solidFill>
                  <a:prstClr val="white"/>
                </a:solidFill>
              </a:rPr>
              <a:t> </a:t>
            </a:r>
            <a:r>
              <a:rPr lang="en-AU" spc="-10" dirty="0">
                <a:solidFill>
                  <a:prstClr val="white"/>
                </a:solidFill>
              </a:rPr>
              <a:t>Ltd.</a:t>
            </a:r>
            <a:r>
              <a:rPr lang="en-AU" spc="-5" dirty="0">
                <a:solidFill>
                  <a:prstClr val="white"/>
                </a:solidFill>
              </a:rPr>
              <a:t> The words TYTON</a:t>
            </a:r>
            <a:r>
              <a:rPr lang="en-AU" dirty="0"/>
              <a:t>®, TYTON-LOK® and TYTON JOINT® are United States Pipe and Foundry Co. Inc. trademarks and are registered as such in the United States Patent Office and some 45 other countries. Reece and Viadux are an exclusively authorised and licensed user of these trademarks within Australia and New Zealand. </a:t>
            </a:r>
            <a:r>
              <a:rPr lang="en-AU" dirty="0">
                <a:solidFill>
                  <a:prstClr val="white"/>
                </a:solidFill>
              </a:rPr>
              <a:t>All</a:t>
            </a:r>
            <a:r>
              <a:rPr lang="en-AU" spc="-5" dirty="0">
                <a:solidFill>
                  <a:prstClr val="white"/>
                </a:solidFill>
              </a:rPr>
              <a:t> </a:t>
            </a:r>
            <a:r>
              <a:rPr lang="en-AU" dirty="0">
                <a:solidFill>
                  <a:prstClr val="white"/>
                </a:solidFill>
              </a:rPr>
              <a:t>other</a:t>
            </a:r>
            <a:r>
              <a:rPr lang="en-AU" spc="-10" dirty="0">
                <a:solidFill>
                  <a:prstClr val="white"/>
                </a:solidFill>
              </a:rPr>
              <a:t> brand</a:t>
            </a:r>
            <a:r>
              <a:rPr lang="en-AU" spc="-5" dirty="0">
                <a:solidFill>
                  <a:prstClr val="white"/>
                </a:solidFill>
              </a:rPr>
              <a:t> </a:t>
            </a:r>
            <a:r>
              <a:rPr lang="en-AU" dirty="0">
                <a:solidFill>
                  <a:prstClr val="white"/>
                </a:solidFill>
              </a:rPr>
              <a:t>or</a:t>
            </a:r>
            <a:r>
              <a:rPr lang="en-AU" spc="-5" dirty="0">
                <a:solidFill>
                  <a:prstClr val="white"/>
                </a:solidFill>
              </a:rPr>
              <a:t> </a:t>
            </a:r>
            <a:r>
              <a:rPr lang="en-AU" spc="-10" dirty="0">
                <a:solidFill>
                  <a:prstClr val="white"/>
                </a:solidFill>
              </a:rPr>
              <a:t>product </a:t>
            </a:r>
            <a:r>
              <a:rPr lang="en-AU" dirty="0">
                <a:solidFill>
                  <a:prstClr val="white"/>
                </a:solidFill>
              </a:rPr>
              <a:t>names</a:t>
            </a:r>
            <a:r>
              <a:rPr lang="en-AU" spc="-5" dirty="0">
                <a:solidFill>
                  <a:prstClr val="white"/>
                </a:solidFill>
              </a:rPr>
              <a:t> </a:t>
            </a:r>
            <a:r>
              <a:rPr lang="en-AU" dirty="0">
                <a:solidFill>
                  <a:prstClr val="white"/>
                </a:solidFill>
              </a:rPr>
              <a:t>are </a:t>
            </a:r>
            <a:r>
              <a:rPr lang="en-AU" spc="-10" dirty="0">
                <a:solidFill>
                  <a:prstClr val="white"/>
                </a:solidFill>
              </a:rPr>
              <a:t>trademarks</a:t>
            </a:r>
            <a:r>
              <a:rPr lang="en-AU" dirty="0">
                <a:solidFill>
                  <a:prstClr val="white"/>
                </a:solidFill>
              </a:rPr>
              <a:t> or </a:t>
            </a:r>
            <a:r>
              <a:rPr lang="en-AU" spc="-10" dirty="0">
                <a:solidFill>
                  <a:prstClr val="white"/>
                </a:solidFill>
              </a:rPr>
              <a:t>registered</a:t>
            </a:r>
            <a:r>
              <a:rPr lang="en-AU" dirty="0">
                <a:solidFill>
                  <a:prstClr val="white"/>
                </a:solidFill>
              </a:rPr>
              <a:t> marks of their </a:t>
            </a:r>
            <a:r>
              <a:rPr lang="en-AU" spc="-10" dirty="0">
                <a:solidFill>
                  <a:prstClr val="white"/>
                </a:solidFill>
              </a:rPr>
              <a:t>respective</a:t>
            </a:r>
            <a:r>
              <a:rPr lang="en-AU" dirty="0">
                <a:solidFill>
                  <a:prstClr val="white"/>
                </a:solidFill>
              </a:rPr>
              <a:t> owners and </a:t>
            </a:r>
            <a:r>
              <a:rPr lang="en-AU" spc="-10" dirty="0">
                <a:solidFill>
                  <a:prstClr val="white"/>
                </a:solidFill>
              </a:rPr>
              <a:t>displayed</a:t>
            </a:r>
            <a:r>
              <a:rPr lang="en-AU" dirty="0">
                <a:solidFill>
                  <a:prstClr val="white"/>
                </a:solidFill>
              </a:rPr>
              <a:t> by </a:t>
            </a:r>
            <a:r>
              <a:rPr lang="en-AU" spc="-10" dirty="0">
                <a:solidFill>
                  <a:prstClr val="white"/>
                </a:solidFill>
              </a:rPr>
              <a:t>agreement.  Because</a:t>
            </a:r>
            <a:r>
              <a:rPr lang="en-AU" dirty="0">
                <a:solidFill>
                  <a:prstClr val="white"/>
                </a:solidFill>
              </a:rPr>
              <a:t> we are</a:t>
            </a:r>
            <a:r>
              <a:rPr lang="en-AU" spc="5" dirty="0">
                <a:solidFill>
                  <a:prstClr val="white"/>
                </a:solidFill>
              </a:rPr>
              <a:t> </a:t>
            </a:r>
            <a:r>
              <a:rPr lang="en-AU" spc="-10" dirty="0">
                <a:solidFill>
                  <a:prstClr val="white"/>
                </a:solidFill>
              </a:rPr>
              <a:t>continuously</a:t>
            </a:r>
            <a:r>
              <a:rPr lang="en-AU" dirty="0">
                <a:solidFill>
                  <a:prstClr val="white"/>
                </a:solidFill>
              </a:rPr>
              <a:t> </a:t>
            </a:r>
            <a:r>
              <a:rPr lang="en-AU" spc="-10" dirty="0">
                <a:solidFill>
                  <a:prstClr val="white"/>
                </a:solidFill>
              </a:rPr>
              <a:t>improving</a:t>
            </a:r>
            <a:r>
              <a:rPr lang="en-AU" spc="5" dirty="0">
                <a:solidFill>
                  <a:prstClr val="white"/>
                </a:solidFill>
              </a:rPr>
              <a:t> </a:t>
            </a:r>
            <a:r>
              <a:rPr lang="en-AU" dirty="0">
                <a:solidFill>
                  <a:prstClr val="white"/>
                </a:solidFill>
              </a:rPr>
              <a:t>our </a:t>
            </a:r>
            <a:r>
              <a:rPr lang="en-AU" spc="-10" dirty="0">
                <a:solidFill>
                  <a:prstClr val="white"/>
                </a:solidFill>
              </a:rPr>
              <a:t>products</a:t>
            </a:r>
            <a:r>
              <a:rPr lang="en-AU" dirty="0">
                <a:solidFill>
                  <a:prstClr val="white"/>
                </a:solidFill>
              </a:rPr>
              <a:t> and</a:t>
            </a:r>
            <a:r>
              <a:rPr lang="en-AU" spc="5" dirty="0">
                <a:solidFill>
                  <a:prstClr val="white"/>
                </a:solidFill>
              </a:rPr>
              <a:t> </a:t>
            </a:r>
            <a:r>
              <a:rPr lang="en-AU" dirty="0">
                <a:solidFill>
                  <a:prstClr val="white"/>
                </a:solidFill>
              </a:rPr>
              <a:t>services, Reece</a:t>
            </a:r>
            <a:r>
              <a:rPr lang="en-AU" spc="5" dirty="0">
                <a:solidFill>
                  <a:prstClr val="white"/>
                </a:solidFill>
              </a:rPr>
              <a:t> </a:t>
            </a:r>
            <a:r>
              <a:rPr lang="en-AU" spc="-10" dirty="0">
                <a:solidFill>
                  <a:prstClr val="white"/>
                </a:solidFill>
              </a:rPr>
              <a:t>reserves</a:t>
            </a:r>
            <a:r>
              <a:rPr lang="en-AU" dirty="0">
                <a:solidFill>
                  <a:prstClr val="white"/>
                </a:solidFill>
              </a:rPr>
              <a:t> the right</a:t>
            </a:r>
            <a:r>
              <a:rPr lang="en-AU" spc="5" dirty="0">
                <a:solidFill>
                  <a:prstClr val="white"/>
                </a:solidFill>
              </a:rPr>
              <a:t> </a:t>
            </a:r>
            <a:r>
              <a:rPr lang="en-AU" spc="-25" dirty="0">
                <a:solidFill>
                  <a:prstClr val="white"/>
                </a:solidFill>
              </a:rPr>
              <a:t>to </a:t>
            </a:r>
            <a:r>
              <a:rPr lang="en-AU" dirty="0">
                <a:solidFill>
                  <a:prstClr val="white"/>
                </a:solidFill>
              </a:rPr>
              <a:t>change </a:t>
            </a:r>
            <a:r>
              <a:rPr lang="en-AU" spc="-10" dirty="0">
                <a:solidFill>
                  <a:prstClr val="white"/>
                </a:solidFill>
              </a:rPr>
              <a:t>specifications</a:t>
            </a:r>
            <a:r>
              <a:rPr lang="en-AU" spc="5" dirty="0">
                <a:solidFill>
                  <a:prstClr val="white"/>
                </a:solidFill>
              </a:rPr>
              <a:t> </a:t>
            </a:r>
            <a:r>
              <a:rPr lang="en-AU" dirty="0">
                <a:solidFill>
                  <a:prstClr val="white"/>
                </a:solidFill>
              </a:rPr>
              <a:t>without prior</a:t>
            </a:r>
            <a:r>
              <a:rPr lang="en-AU" spc="5" dirty="0">
                <a:solidFill>
                  <a:prstClr val="white"/>
                </a:solidFill>
              </a:rPr>
              <a:t> </a:t>
            </a:r>
            <a:r>
              <a:rPr lang="en-AU" dirty="0">
                <a:solidFill>
                  <a:prstClr val="white"/>
                </a:solidFill>
              </a:rPr>
              <a:t>notice.</a:t>
            </a:r>
            <a:r>
              <a:rPr lang="en-AU" spc="140" dirty="0">
                <a:solidFill>
                  <a:prstClr val="white"/>
                </a:solidFill>
              </a:rPr>
              <a:t> </a:t>
            </a:r>
            <a:r>
              <a:rPr lang="en-AU" dirty="0">
                <a:solidFill>
                  <a:prstClr val="white"/>
                </a:solidFill>
              </a:rPr>
              <a:t>[V04-</a:t>
            </a:r>
            <a:r>
              <a:rPr lang="en-AU" spc="-10" dirty="0">
                <a:solidFill>
                  <a:prstClr val="white"/>
                </a:solidFill>
              </a:rPr>
              <a:t>20260724]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341230"/>
            <a:ext cx="3466800" cy="623889"/>
          </a:xfrm>
          <a:prstGeom prst="rect">
            <a:avLst/>
          </a:prstGeom>
        </p:spPr>
        <p:txBody>
          <a:bodyPr vert="horz" wrap="square" lIns="0" tIns="53975" rIns="0" bIns="0" rtlCol="0">
            <a:spAutoFit/>
          </a:bodyPr>
          <a:lstStyle/>
          <a:p>
            <a:pPr marL="12700">
              <a:lnSpc>
                <a:spcPct val="100000"/>
              </a:lnSpc>
              <a:spcBef>
                <a:spcPts val="425"/>
              </a:spcBef>
            </a:pPr>
            <a:r>
              <a:rPr lang="fr-FR" sz="1700" dirty="0">
                <a:solidFill>
                  <a:srgbClr val="FFB81C"/>
                </a:solidFill>
                <a:latin typeface="Aktiv Grotesk Medium"/>
                <a:cs typeface="Aktiv Grotesk Medium"/>
              </a:rPr>
              <a:t>DIMAX Y-STRAINER</a:t>
            </a:r>
            <a:endParaRPr lang="fr-FR" sz="1700" dirty="0">
              <a:latin typeface="Aktiv Grotesk Medium"/>
              <a:cs typeface="Aktiv Grotesk Medium"/>
            </a:endParaRPr>
          </a:p>
          <a:p>
            <a:pPr marL="12700" marR="5080">
              <a:lnSpc>
                <a:spcPts val="1800"/>
              </a:lnSpc>
              <a:spcBef>
                <a:spcPts val="585"/>
              </a:spcBef>
            </a:pPr>
            <a:r>
              <a:rPr lang="en-AU" sz="1700" spc="-10" dirty="0">
                <a:solidFill>
                  <a:srgbClr val="FFFFFF"/>
                </a:solidFill>
                <a:latin typeface="Aktiv Grotesk Light"/>
                <a:cs typeface="Aktiv Grotesk Light"/>
              </a:rPr>
              <a:t>DN50-300 PN16 CAST IRON</a:t>
            </a:r>
            <a:endParaRPr lang="en-AU" sz="1700" dirty="0">
              <a:latin typeface="Aktiv Grotesk Light"/>
              <a:cs typeface="Aktiv Grotesk Light"/>
            </a:endParaRPr>
          </a:p>
        </p:txBody>
      </p:sp>
      <p:graphicFrame>
        <p:nvGraphicFramePr>
          <p:cNvPr id="4" name="object 4"/>
          <p:cNvGraphicFramePr>
            <a:graphicFrameLocks noGrp="1"/>
          </p:cNvGraphicFramePr>
          <p:nvPr>
            <p:extLst>
              <p:ext uri="{D42A27DB-BD31-4B8C-83A1-F6EECF244321}">
                <p14:modId xmlns:p14="http://schemas.microsoft.com/office/powerpoint/2010/main" val="2444633972"/>
              </p:ext>
            </p:extLst>
          </p:nvPr>
        </p:nvGraphicFramePr>
        <p:xfrm>
          <a:off x="4159250" y="2317143"/>
          <a:ext cx="3180714" cy="1904365"/>
        </p:xfrm>
        <a:graphic>
          <a:graphicData uri="http://schemas.openxmlformats.org/drawingml/2006/table">
            <a:tbl>
              <a:tblPr firstRow="1" bandRow="1">
                <a:tableStyleId>{2D5ABB26-0587-4C30-8999-92F81FD0307C}</a:tableStyleId>
              </a:tblPr>
              <a:tblGrid>
                <a:gridCol w="341217">
                  <a:extLst>
                    <a:ext uri="{9D8B030D-6E8A-4147-A177-3AD203B41FA5}">
                      <a16:colId xmlns:a16="http://schemas.microsoft.com/office/drawing/2014/main" val="20000"/>
                    </a:ext>
                  </a:extLst>
                </a:gridCol>
                <a:gridCol w="1093888">
                  <a:extLst>
                    <a:ext uri="{9D8B030D-6E8A-4147-A177-3AD203B41FA5}">
                      <a16:colId xmlns:a16="http://schemas.microsoft.com/office/drawing/2014/main" val="20001"/>
                    </a:ext>
                  </a:extLst>
                </a:gridCol>
                <a:gridCol w="1745609">
                  <a:extLst>
                    <a:ext uri="{9D8B030D-6E8A-4147-A177-3AD203B41FA5}">
                      <a16:colId xmlns:a16="http://schemas.microsoft.com/office/drawing/2014/main" val="20002"/>
                    </a:ext>
                  </a:extLst>
                </a:gridCol>
              </a:tblGrid>
              <a:tr h="395605">
                <a:tc>
                  <a:txBody>
                    <a:bodyPr/>
                    <a:lstStyle/>
                    <a:p>
                      <a:pPr marL="107950" marR="846455">
                        <a:lnSpc>
                          <a:spcPct val="100000"/>
                        </a:lnSpc>
                        <a:spcBef>
                          <a:spcPts val="565"/>
                        </a:spcBef>
                      </a:pP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DESCRIPTION</a:t>
                      </a: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MATERIAL</a:t>
                      </a:r>
                      <a:endParaRPr sz="800" dirty="0">
                        <a:latin typeface="Aktiv Grotesk"/>
                        <a:cs typeface="Aktiv Grotesk"/>
                      </a:endParaRPr>
                    </a:p>
                  </a:txBody>
                  <a:tcPr marL="0" marR="0" marT="71755" marB="0">
                    <a:solidFill>
                      <a:srgbClr val="000000"/>
                    </a:solidFill>
                  </a:tcPr>
                </a:tc>
                <a:extLst>
                  <a:ext uri="{0D108BD9-81ED-4DB2-BD59-A6C34878D82A}">
                    <a16:rowId xmlns:a16="http://schemas.microsoft.com/office/drawing/2014/main" val="10000"/>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1</a:t>
                      </a:r>
                      <a:endParaRPr sz="800" dirty="0">
                        <a:latin typeface="Aktiv Grotesk"/>
                        <a:cs typeface="Aktiv Grotesk"/>
                      </a:endParaRPr>
                    </a:p>
                  </a:txBody>
                  <a:tcPr marL="0" marR="0" marT="60325" marB="0">
                    <a:lnB w="6350">
                      <a:solidFill>
                        <a:srgbClr val="E5E5E5"/>
                      </a:solidFill>
                      <a:prstDash val="solid"/>
                    </a:lnB>
                    <a:solidFill>
                      <a:srgbClr val="000000"/>
                    </a:solidFill>
                  </a:tcPr>
                </a:tc>
                <a:tc>
                  <a:txBody>
                    <a:bodyPr/>
                    <a:lstStyle/>
                    <a:p>
                      <a:pPr algn="ctr">
                        <a:lnSpc>
                          <a:spcPct val="100000"/>
                        </a:lnSpc>
                        <a:spcBef>
                          <a:spcPts val="475"/>
                        </a:spcBef>
                      </a:pPr>
                      <a:r>
                        <a:rPr lang="en-AU" sz="800" spc="-25" dirty="0">
                          <a:latin typeface="Aktiv Grotesk"/>
                          <a:cs typeface="Aktiv Grotesk"/>
                        </a:rPr>
                        <a:t>Body</a:t>
                      </a:r>
                      <a:endParaRPr sz="800" dirty="0">
                        <a:latin typeface="Aktiv Grotesk"/>
                        <a:cs typeface="Aktiv Grotesk"/>
                      </a:endParaRPr>
                    </a:p>
                  </a:txBody>
                  <a:tcPr marL="0" marR="0" marT="60325" marB="0"/>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spc="-25" dirty="0">
                          <a:latin typeface="Aktiv Grotesk"/>
                          <a:cs typeface="Aktiv Grotesk"/>
                        </a:rPr>
                        <a:t>JL-250 to AS830 Cast Iron </a:t>
                      </a:r>
                      <a:endParaRPr lang="en-AU" sz="800" dirty="0">
                        <a:latin typeface="Aktiv Grotesk"/>
                        <a:cs typeface="Aktiv Grotesk"/>
                      </a:endParaRPr>
                    </a:p>
                  </a:txBody>
                  <a:tcPr marL="0" marR="0" marT="60325" marB="0"/>
                </a:tc>
                <a:extLst>
                  <a:ext uri="{0D108BD9-81ED-4DB2-BD59-A6C34878D82A}">
                    <a16:rowId xmlns:a16="http://schemas.microsoft.com/office/drawing/2014/main" val="10001"/>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2</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Screen</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dirty="0">
                          <a:latin typeface="Aktiv Grotesk"/>
                          <a:cs typeface="Aktiv Grotesk"/>
                        </a:rPr>
                        <a:t>ASTM A276 316 Stainless Steel</a:t>
                      </a:r>
                    </a:p>
                  </a:txBody>
                  <a:tcPr marL="0" marR="0" marT="60325" marB="0">
                    <a:solidFill>
                      <a:srgbClr val="E5E5E5"/>
                    </a:solidFill>
                  </a:tcPr>
                </a:tc>
                <a:extLst>
                  <a:ext uri="{0D108BD9-81ED-4DB2-BD59-A6C34878D82A}">
                    <a16:rowId xmlns:a16="http://schemas.microsoft.com/office/drawing/2014/main" val="10002"/>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3</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Cover</a:t>
                      </a:r>
                      <a:endParaRPr sz="800" dirty="0">
                        <a:latin typeface="Aktiv Grotesk"/>
                        <a:cs typeface="Aktiv Grotesk"/>
                      </a:endParaRPr>
                    </a:p>
                  </a:txBody>
                  <a:tcPr marL="0" marR="0" marT="60325" marB="0"/>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dirty="0">
                          <a:latin typeface="Aktiv Grotesk"/>
                          <a:cs typeface="Aktiv Grotesk"/>
                        </a:rPr>
                        <a:t>C48600 to AS1568 Cast Iron</a:t>
                      </a:r>
                    </a:p>
                  </a:txBody>
                  <a:tcPr marL="0" marR="0" marT="60325" marB="0"/>
                </a:tc>
                <a:extLst>
                  <a:ext uri="{0D108BD9-81ED-4DB2-BD59-A6C34878D82A}">
                    <a16:rowId xmlns:a16="http://schemas.microsoft.com/office/drawing/2014/main" val="10003"/>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4</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Plug</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dirty="0">
                          <a:latin typeface="Aktiv Grotesk"/>
                          <a:cs typeface="Aktiv Grotesk"/>
                        </a:rPr>
                        <a:t>C48600 to AS1568 DZR Brass </a:t>
                      </a:r>
                    </a:p>
                  </a:txBody>
                  <a:tcPr marL="0" marR="0" marT="60325" marB="0">
                    <a:solidFill>
                      <a:srgbClr val="E5E5E5"/>
                    </a:solidFill>
                  </a:tcPr>
                </a:tc>
                <a:extLst>
                  <a:ext uri="{0D108BD9-81ED-4DB2-BD59-A6C34878D82A}">
                    <a16:rowId xmlns:a16="http://schemas.microsoft.com/office/drawing/2014/main" val="10004"/>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5</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Gasket </a:t>
                      </a:r>
                      <a:endParaRPr sz="800" dirty="0">
                        <a:latin typeface="Aktiv Grotesk"/>
                        <a:cs typeface="Aktiv Grotesk"/>
                      </a:endParaRPr>
                    </a:p>
                  </a:txBody>
                  <a:tcPr marL="0" marR="0" marT="60325" marB="0"/>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dirty="0">
                          <a:latin typeface="Aktiv Grotesk"/>
                          <a:cs typeface="Aktiv Grotesk"/>
                        </a:rPr>
                        <a:t>EPDM AS1646 Synthetic Rubber</a:t>
                      </a:r>
                    </a:p>
                  </a:txBody>
                  <a:tcPr marL="0" marR="0" marT="60325" marB="0"/>
                </a:tc>
                <a:extLst>
                  <a:ext uri="{0D108BD9-81ED-4DB2-BD59-A6C34878D82A}">
                    <a16:rowId xmlns:a16="http://schemas.microsoft.com/office/drawing/2014/main" val="10005"/>
                  </a:ext>
                </a:extLst>
              </a:tr>
              <a:tr h="251460">
                <a:tc>
                  <a:txBody>
                    <a:bodyPr/>
                    <a:lstStyle/>
                    <a:p>
                      <a:pPr marL="107950">
                        <a:lnSpc>
                          <a:spcPct val="100000"/>
                        </a:lnSpc>
                        <a:spcBef>
                          <a:spcPts val="475"/>
                        </a:spcBef>
                      </a:pPr>
                      <a:r>
                        <a:rPr lang="en-AU" sz="800" b="1" spc="-25" dirty="0">
                          <a:solidFill>
                            <a:srgbClr val="FFB81C"/>
                          </a:solidFill>
                          <a:latin typeface="Aktiv Grotesk"/>
                          <a:cs typeface="Aktiv Grotesk"/>
                        </a:rPr>
                        <a:t>6</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Bolt</a:t>
                      </a:r>
                      <a:endParaRPr sz="800" dirty="0">
                        <a:latin typeface="Aktiv Grotesk"/>
                        <a:cs typeface="Aktiv Grotesk"/>
                      </a:endParaRPr>
                    </a:p>
                  </a:txBody>
                  <a:tcPr marL="0" marR="0" marT="60325" marB="0">
                    <a:solidFill>
                      <a:srgbClr val="E5E5E5"/>
                    </a:solidFill>
                  </a:tcPr>
                </a:tc>
                <a:tc>
                  <a:txBody>
                    <a:bodyPr/>
                    <a:lstStyle/>
                    <a:p>
                      <a:pPr marL="0" marR="0" lvl="0" indent="0" algn="ctr" defTabSz="914400" eaLnBrk="1" fontAlgn="auto" latinLnBrk="0" hangingPunct="1">
                        <a:lnSpc>
                          <a:spcPct val="100000"/>
                        </a:lnSpc>
                        <a:spcBef>
                          <a:spcPts val="475"/>
                        </a:spcBef>
                        <a:spcAft>
                          <a:spcPts val="0"/>
                        </a:spcAft>
                        <a:buClrTx/>
                        <a:buSzTx/>
                        <a:buFontTx/>
                        <a:buNone/>
                        <a:tabLst/>
                        <a:defRPr/>
                      </a:pPr>
                      <a:r>
                        <a:rPr lang="en-AU" sz="800" dirty="0">
                          <a:latin typeface="Aktiv Grotesk"/>
                          <a:cs typeface="Aktiv Grotesk"/>
                        </a:rPr>
                        <a:t>ISO898 A4-70 Stainless Steel </a:t>
                      </a:r>
                    </a:p>
                  </a:txBody>
                  <a:tcPr marL="0" marR="0" marT="60325" marB="0">
                    <a:solidFill>
                      <a:srgbClr val="E5E5E5"/>
                    </a:solidFill>
                  </a:tcPr>
                </a:tc>
                <a:extLst>
                  <a:ext uri="{0D108BD9-81ED-4DB2-BD59-A6C34878D82A}">
                    <a16:rowId xmlns:a16="http://schemas.microsoft.com/office/drawing/2014/main" val="10006"/>
                  </a:ext>
                </a:extLst>
              </a:tr>
            </a:tbl>
          </a:graphicData>
        </a:graphic>
      </p:graphicFrame>
      <p:sp>
        <p:nvSpPr>
          <p:cNvPr id="5" name="object 5"/>
          <p:cNvSpPr/>
          <p:nvPr/>
        </p:nvSpPr>
        <p:spPr>
          <a:xfrm>
            <a:off x="0" y="9773996"/>
            <a:ext cx="7560309" cy="918210"/>
          </a:xfrm>
          <a:custGeom>
            <a:avLst/>
            <a:gdLst/>
            <a:ahLst/>
            <a:cxnLst/>
            <a:rect l="l" t="t" r="r" b="b"/>
            <a:pathLst>
              <a:path w="7560309" h="918209">
                <a:moveTo>
                  <a:pt x="7559992" y="0"/>
                </a:moveTo>
                <a:lnTo>
                  <a:pt x="0" y="0"/>
                </a:lnTo>
                <a:lnTo>
                  <a:pt x="0" y="918006"/>
                </a:lnTo>
                <a:lnTo>
                  <a:pt x="7559992" y="918006"/>
                </a:lnTo>
                <a:lnTo>
                  <a:pt x="7559992" y="0"/>
                </a:lnTo>
                <a:close/>
              </a:path>
            </a:pathLst>
          </a:custGeom>
          <a:solidFill>
            <a:srgbClr val="000000"/>
          </a:solidFill>
        </p:spPr>
        <p:txBody>
          <a:bodyPr wrap="square" lIns="0" tIns="0" rIns="0" bIns="0" rtlCol="0"/>
          <a:lstStyle/>
          <a:p>
            <a:endParaRPr/>
          </a:p>
        </p:txBody>
      </p:sp>
      <p:sp>
        <p:nvSpPr>
          <p:cNvPr id="11" name="object 11"/>
          <p:cNvSpPr txBox="1"/>
          <p:nvPr/>
        </p:nvSpPr>
        <p:spPr>
          <a:xfrm>
            <a:off x="4443760" y="9995247"/>
            <a:ext cx="2672080" cy="251351"/>
          </a:xfrm>
          <a:prstGeom prst="rect">
            <a:avLst/>
          </a:prstGeom>
        </p:spPr>
        <p:txBody>
          <a:bodyPr vert="horz" wrap="square" lIns="0" tIns="0" rIns="0" bIns="0" rtlCol="0">
            <a:spAutoFit/>
          </a:bodyPr>
          <a:lstStyle/>
          <a:p>
            <a:pPr marL="1318895">
              <a:lnSpc>
                <a:spcPts val="830"/>
              </a:lnSpc>
            </a:pPr>
            <a:r>
              <a:rPr sz="800" b="1" dirty="0">
                <a:solidFill>
                  <a:srgbClr val="FFB81C"/>
                </a:solidFill>
                <a:latin typeface="Aktiv Grotesk"/>
                <a:cs typeface="Aktiv Grotesk"/>
              </a:rPr>
              <a:t>CALL</a:t>
            </a:r>
            <a:r>
              <a:rPr sz="800" b="1" spc="-15" dirty="0">
                <a:solidFill>
                  <a:srgbClr val="FFB81C"/>
                </a:solidFill>
                <a:latin typeface="Aktiv Grotesk"/>
                <a:cs typeface="Aktiv Grotesk"/>
              </a:rPr>
              <a:t> </a:t>
            </a:r>
            <a:r>
              <a:rPr sz="800" b="1" dirty="0">
                <a:solidFill>
                  <a:srgbClr val="FFB81C"/>
                </a:solidFill>
                <a:latin typeface="Aktiv Grotesk"/>
                <a:cs typeface="Aktiv Grotesk"/>
              </a:rPr>
              <a:t>1800</a:t>
            </a:r>
            <a:r>
              <a:rPr sz="800" b="1" spc="-15" dirty="0">
                <a:solidFill>
                  <a:srgbClr val="FFB81C"/>
                </a:solidFill>
                <a:latin typeface="Aktiv Grotesk"/>
                <a:cs typeface="Aktiv Grotesk"/>
              </a:rPr>
              <a:t> </a:t>
            </a:r>
            <a:r>
              <a:rPr sz="800" b="1" dirty="0">
                <a:solidFill>
                  <a:srgbClr val="FFB81C"/>
                </a:solidFill>
                <a:latin typeface="Aktiv Grotesk"/>
                <a:cs typeface="Aktiv Grotesk"/>
              </a:rPr>
              <a:t>032</a:t>
            </a:r>
            <a:r>
              <a:rPr sz="800" b="1" spc="-15" dirty="0">
                <a:solidFill>
                  <a:srgbClr val="FFB81C"/>
                </a:solidFill>
                <a:latin typeface="Aktiv Grotesk"/>
                <a:cs typeface="Aktiv Grotesk"/>
              </a:rPr>
              <a:t> </a:t>
            </a:r>
            <a:r>
              <a:rPr sz="800" b="1" dirty="0">
                <a:solidFill>
                  <a:srgbClr val="FFB81C"/>
                </a:solidFill>
                <a:latin typeface="Aktiv Grotesk"/>
                <a:cs typeface="Aktiv Grotesk"/>
              </a:rPr>
              <a:t>566</a:t>
            </a:r>
            <a:r>
              <a:rPr sz="800" b="1" spc="-15" dirty="0">
                <a:solidFill>
                  <a:srgbClr val="FFB81C"/>
                </a:solidFill>
                <a:latin typeface="Aktiv Grotesk"/>
                <a:cs typeface="Aktiv Grotesk"/>
              </a:rPr>
              <a:t> </a:t>
            </a:r>
            <a:r>
              <a:rPr sz="800" b="1" dirty="0">
                <a:solidFill>
                  <a:srgbClr val="FFB81C"/>
                </a:solidFill>
                <a:latin typeface="Aktiv Grotesk"/>
                <a:cs typeface="Aktiv Grotesk"/>
              </a:rPr>
              <a:t>or</a:t>
            </a:r>
            <a:r>
              <a:rPr sz="800" b="1" spc="-15" dirty="0">
                <a:solidFill>
                  <a:srgbClr val="FFB81C"/>
                </a:solidFill>
                <a:latin typeface="Aktiv Grotesk"/>
                <a:cs typeface="Aktiv Grotesk"/>
              </a:rPr>
              <a:t> </a:t>
            </a:r>
            <a:r>
              <a:rPr sz="800" b="1" spc="-10" dirty="0">
                <a:solidFill>
                  <a:srgbClr val="FFB81C"/>
                </a:solidFill>
                <a:latin typeface="Aktiv Grotesk"/>
                <a:cs typeface="Aktiv Grotesk"/>
              </a:rPr>
              <a:t>VISIT</a:t>
            </a:r>
            <a:endParaRPr sz="800" dirty="0">
              <a:latin typeface="Aktiv Grotesk"/>
              <a:cs typeface="Aktiv Grotesk"/>
            </a:endParaRPr>
          </a:p>
          <a:p>
            <a:pPr marL="12700" algn="r">
              <a:lnSpc>
                <a:spcPct val="100000"/>
              </a:lnSpc>
              <a:spcBef>
                <a:spcPts val="200"/>
              </a:spcBef>
            </a:pPr>
            <a:r>
              <a:rPr sz="800" b="1" spc="-10" dirty="0">
                <a:solidFill>
                  <a:srgbClr val="FFB81C"/>
                </a:solidFill>
                <a:latin typeface="Aktiv Grotesk"/>
                <a:cs typeface="Aktiv Grotesk"/>
                <a:hlinkClick r:id="rId2"/>
              </a:rPr>
              <a:t>www.reece.com.au/storefinder</a:t>
            </a:r>
            <a:r>
              <a:rPr sz="800" b="1" spc="-20" dirty="0">
                <a:solidFill>
                  <a:srgbClr val="FFB81C"/>
                </a:solidFill>
                <a:latin typeface="Aktiv Grotesk"/>
                <a:cs typeface="Aktiv Grotesk"/>
              </a:rPr>
              <a:t> </a:t>
            </a:r>
            <a:r>
              <a:rPr sz="800" b="1" dirty="0">
                <a:solidFill>
                  <a:srgbClr val="FFB81C"/>
                </a:solidFill>
                <a:latin typeface="Aktiv Grotesk"/>
                <a:cs typeface="Aktiv Grotesk"/>
              </a:rPr>
              <a:t>for</a:t>
            </a:r>
            <a:r>
              <a:rPr sz="800" b="1" spc="-15" dirty="0">
                <a:solidFill>
                  <a:srgbClr val="FFB81C"/>
                </a:solidFill>
                <a:latin typeface="Aktiv Grotesk"/>
                <a:cs typeface="Aktiv Grotesk"/>
              </a:rPr>
              <a:t> </a:t>
            </a:r>
            <a:r>
              <a:rPr sz="800" b="1" dirty="0">
                <a:solidFill>
                  <a:srgbClr val="FFB81C"/>
                </a:solidFill>
                <a:latin typeface="Aktiv Grotesk"/>
                <a:cs typeface="Aktiv Grotesk"/>
              </a:rPr>
              <a:t>your</a:t>
            </a:r>
            <a:r>
              <a:rPr sz="800" b="1" spc="-15" dirty="0">
                <a:solidFill>
                  <a:srgbClr val="FFB81C"/>
                </a:solidFill>
                <a:latin typeface="Aktiv Grotesk"/>
                <a:cs typeface="Aktiv Grotesk"/>
              </a:rPr>
              <a:t> </a:t>
            </a:r>
            <a:r>
              <a:rPr sz="800" b="1" dirty="0">
                <a:solidFill>
                  <a:srgbClr val="FFB81C"/>
                </a:solidFill>
                <a:latin typeface="Aktiv Grotesk"/>
                <a:cs typeface="Aktiv Grotesk"/>
              </a:rPr>
              <a:t>nearest</a:t>
            </a:r>
            <a:r>
              <a:rPr sz="800" b="1" spc="-15" dirty="0">
                <a:solidFill>
                  <a:srgbClr val="FFB81C"/>
                </a:solidFill>
                <a:latin typeface="Aktiv Grotesk"/>
                <a:cs typeface="Aktiv Grotesk"/>
              </a:rPr>
              <a:t> </a:t>
            </a:r>
            <a:r>
              <a:rPr sz="800" b="1" spc="-10" dirty="0">
                <a:solidFill>
                  <a:srgbClr val="FFB81C"/>
                </a:solidFill>
                <a:latin typeface="Aktiv Grotesk"/>
                <a:cs typeface="Aktiv Grotesk"/>
              </a:rPr>
              <a:t>branch</a:t>
            </a:r>
            <a:endParaRPr sz="800" dirty="0">
              <a:latin typeface="Aktiv Grotesk"/>
              <a:cs typeface="Aktiv Grotesk"/>
            </a:endParaRPr>
          </a:p>
        </p:txBody>
      </p:sp>
      <p:sp>
        <p:nvSpPr>
          <p:cNvPr id="7" name="object 7"/>
          <p:cNvSpPr txBox="1"/>
          <p:nvPr/>
        </p:nvSpPr>
        <p:spPr>
          <a:xfrm>
            <a:off x="444500" y="2022844"/>
            <a:ext cx="810260" cy="147320"/>
          </a:xfrm>
          <a:prstGeom prst="rect">
            <a:avLst/>
          </a:prstGeom>
        </p:spPr>
        <p:txBody>
          <a:bodyPr vert="horz" wrap="square" lIns="0" tIns="12700" rIns="0" bIns="0" rtlCol="0">
            <a:spAutoFit/>
          </a:bodyPr>
          <a:lstStyle/>
          <a:p>
            <a:pPr marL="12700">
              <a:lnSpc>
                <a:spcPct val="100000"/>
              </a:lnSpc>
              <a:spcBef>
                <a:spcPts val="100"/>
              </a:spcBef>
            </a:pPr>
            <a:r>
              <a:rPr sz="800" dirty="0">
                <a:latin typeface="Aktiv Grotesk"/>
                <a:cs typeface="Aktiv Grotesk"/>
              </a:rPr>
              <a:t>LINE</a:t>
            </a:r>
            <a:r>
              <a:rPr sz="800" spc="-5" dirty="0">
                <a:latin typeface="Aktiv Grotesk"/>
                <a:cs typeface="Aktiv Grotesk"/>
              </a:rPr>
              <a:t> </a:t>
            </a:r>
            <a:r>
              <a:rPr sz="800" spc="-10" dirty="0">
                <a:latin typeface="Aktiv Grotesk"/>
                <a:cs typeface="Aktiv Grotesk"/>
              </a:rPr>
              <a:t>DRAWING</a:t>
            </a:r>
            <a:r>
              <a:rPr sz="800" dirty="0">
                <a:latin typeface="Aktiv Grotesk"/>
                <a:cs typeface="Aktiv Grotesk"/>
              </a:rPr>
              <a:t> </a:t>
            </a:r>
            <a:r>
              <a:rPr sz="800" spc="-50" dirty="0">
                <a:latin typeface="Aktiv Grotesk"/>
                <a:cs typeface="Aktiv Grotesk"/>
              </a:rPr>
              <a:t>1</a:t>
            </a:r>
            <a:endParaRPr sz="800" dirty="0">
              <a:latin typeface="Aktiv Grotesk"/>
              <a:cs typeface="Aktiv Grotesk"/>
            </a:endParaRPr>
          </a:p>
        </p:txBody>
      </p:sp>
      <p:sp>
        <p:nvSpPr>
          <p:cNvPr id="8" name="object 8"/>
          <p:cNvSpPr txBox="1"/>
          <p:nvPr/>
        </p:nvSpPr>
        <p:spPr>
          <a:xfrm>
            <a:off x="4083050" y="2022844"/>
            <a:ext cx="409575" cy="147320"/>
          </a:xfrm>
          <a:prstGeom prst="rect">
            <a:avLst/>
          </a:prstGeom>
        </p:spPr>
        <p:txBody>
          <a:bodyPr vert="horz" wrap="square" lIns="0" tIns="12700" rIns="0" bIns="0" rtlCol="0">
            <a:spAutoFit/>
          </a:bodyPr>
          <a:lstStyle/>
          <a:p>
            <a:pPr marL="12700">
              <a:lnSpc>
                <a:spcPct val="100000"/>
              </a:lnSpc>
              <a:spcBef>
                <a:spcPts val="100"/>
              </a:spcBef>
            </a:pPr>
            <a:r>
              <a:rPr sz="800" spc="-10" dirty="0">
                <a:latin typeface="Aktiv Grotesk"/>
                <a:cs typeface="Aktiv Grotesk"/>
              </a:rPr>
              <a:t>TABLE</a:t>
            </a:r>
            <a:r>
              <a:rPr sz="800" spc="-30" dirty="0">
                <a:latin typeface="Aktiv Grotesk"/>
                <a:cs typeface="Aktiv Grotesk"/>
              </a:rPr>
              <a:t> </a:t>
            </a:r>
            <a:r>
              <a:rPr sz="800" spc="-50" dirty="0">
                <a:latin typeface="Aktiv Grotesk"/>
                <a:cs typeface="Aktiv Grotesk"/>
              </a:rPr>
              <a:t>1</a:t>
            </a:r>
            <a:endParaRPr sz="800">
              <a:latin typeface="Aktiv Grotesk"/>
              <a:cs typeface="Aktiv Grotesk"/>
            </a:endParaRPr>
          </a:p>
        </p:txBody>
      </p:sp>
      <p:sp>
        <p:nvSpPr>
          <p:cNvPr id="6" name="TextBox 5">
            <a:extLst>
              <a:ext uri="{FF2B5EF4-FFF2-40B4-BE49-F238E27FC236}">
                <a16:creationId xmlns:a16="http://schemas.microsoft.com/office/drawing/2014/main" id="{DF664100-DD17-ED32-90D1-8A972AE287D2}"/>
              </a:ext>
            </a:extLst>
          </p:cNvPr>
          <p:cNvSpPr txBox="1"/>
          <p:nvPr/>
        </p:nvSpPr>
        <p:spPr>
          <a:xfrm>
            <a:off x="4119743" y="2324552"/>
            <a:ext cx="372882" cy="215444"/>
          </a:xfrm>
          <a:prstGeom prst="rect">
            <a:avLst/>
          </a:prstGeom>
          <a:noFill/>
        </p:spPr>
        <p:txBody>
          <a:bodyPr wrap="square" rtlCol="0">
            <a:spAutoFit/>
          </a:bodyPr>
          <a:lstStyle/>
          <a:p>
            <a:pPr algn="l"/>
            <a:r>
              <a:rPr lang="en-AU" sz="800" b="1" dirty="0">
                <a:solidFill>
                  <a:srgbClr val="FFB81C"/>
                </a:solidFill>
                <a:latin typeface="Aktiv Grotesk" panose="020B0504020202020204" pitchFamily="34" charset="0"/>
                <a:ea typeface="Aktiv Grotesk" panose="020B0504020202020204" pitchFamily="34" charset="0"/>
                <a:cs typeface="Aktiv Grotesk" panose="020B0504020202020204" pitchFamily="34" charset="0"/>
              </a:rPr>
              <a:t>NO.</a:t>
            </a:r>
          </a:p>
        </p:txBody>
      </p:sp>
      <p:graphicFrame>
        <p:nvGraphicFramePr>
          <p:cNvPr id="12" name="object 3">
            <a:extLst>
              <a:ext uri="{FF2B5EF4-FFF2-40B4-BE49-F238E27FC236}">
                <a16:creationId xmlns:a16="http://schemas.microsoft.com/office/drawing/2014/main" id="{4F26A644-49CF-1806-543C-6E91607F7CDE}"/>
              </a:ext>
            </a:extLst>
          </p:cNvPr>
          <p:cNvGraphicFramePr>
            <a:graphicFrameLocks noGrp="1"/>
          </p:cNvGraphicFramePr>
          <p:nvPr>
            <p:extLst>
              <p:ext uri="{D42A27DB-BD31-4B8C-83A1-F6EECF244321}">
                <p14:modId xmlns:p14="http://schemas.microsoft.com/office/powerpoint/2010/main" val="1597606845"/>
              </p:ext>
            </p:extLst>
          </p:nvPr>
        </p:nvGraphicFramePr>
        <p:xfrm>
          <a:off x="457200" y="6707799"/>
          <a:ext cx="3089780" cy="2658745"/>
        </p:xfrm>
        <a:graphic>
          <a:graphicData uri="http://schemas.openxmlformats.org/drawingml/2006/table">
            <a:tbl>
              <a:tblPr firstRow="1" bandRow="1">
                <a:tableStyleId>{2D5ABB26-0587-4C30-8999-92F81FD0307C}</a:tableStyleId>
              </a:tblPr>
              <a:tblGrid>
                <a:gridCol w="534945">
                  <a:extLst>
                    <a:ext uri="{9D8B030D-6E8A-4147-A177-3AD203B41FA5}">
                      <a16:colId xmlns:a16="http://schemas.microsoft.com/office/drawing/2014/main" val="20000"/>
                    </a:ext>
                  </a:extLst>
                </a:gridCol>
                <a:gridCol w="510967">
                  <a:extLst>
                    <a:ext uri="{9D8B030D-6E8A-4147-A177-3AD203B41FA5}">
                      <a16:colId xmlns:a16="http://schemas.microsoft.com/office/drawing/2014/main" val="3479816747"/>
                    </a:ext>
                  </a:extLst>
                </a:gridCol>
                <a:gridCol w="510967">
                  <a:extLst>
                    <a:ext uri="{9D8B030D-6E8A-4147-A177-3AD203B41FA5}">
                      <a16:colId xmlns:a16="http://schemas.microsoft.com/office/drawing/2014/main" val="20001"/>
                    </a:ext>
                  </a:extLst>
                </a:gridCol>
                <a:gridCol w="510967">
                  <a:extLst>
                    <a:ext uri="{9D8B030D-6E8A-4147-A177-3AD203B41FA5}">
                      <a16:colId xmlns:a16="http://schemas.microsoft.com/office/drawing/2014/main" val="20002"/>
                    </a:ext>
                  </a:extLst>
                </a:gridCol>
                <a:gridCol w="510967">
                  <a:extLst>
                    <a:ext uri="{9D8B030D-6E8A-4147-A177-3AD203B41FA5}">
                      <a16:colId xmlns:a16="http://schemas.microsoft.com/office/drawing/2014/main" val="20003"/>
                    </a:ext>
                  </a:extLst>
                </a:gridCol>
                <a:gridCol w="510967">
                  <a:extLst>
                    <a:ext uri="{9D8B030D-6E8A-4147-A177-3AD203B41FA5}">
                      <a16:colId xmlns:a16="http://schemas.microsoft.com/office/drawing/2014/main" val="20004"/>
                    </a:ext>
                  </a:extLst>
                </a:gridCol>
              </a:tblGrid>
              <a:tr h="395605">
                <a:tc>
                  <a:txBody>
                    <a:bodyPr/>
                    <a:lstStyle/>
                    <a:p>
                      <a:pPr marL="107950" marR="180975">
                        <a:lnSpc>
                          <a:spcPct val="100000"/>
                        </a:lnSpc>
                        <a:spcBef>
                          <a:spcPts val="565"/>
                        </a:spcBef>
                      </a:pPr>
                      <a:r>
                        <a:rPr lang="en-AU" sz="800" b="1" spc="-10" dirty="0">
                          <a:solidFill>
                            <a:srgbClr val="FFB81C"/>
                          </a:solidFill>
                          <a:latin typeface="Aktiv Grotesk"/>
                          <a:cs typeface="Aktiv Grotesk"/>
                        </a:rPr>
                        <a:t>DN</a:t>
                      </a:r>
                      <a:endParaRPr sz="800" dirty="0">
                        <a:latin typeface="Aktiv Grotesk"/>
                        <a:cs typeface="Aktiv Grotesk"/>
                      </a:endParaRPr>
                    </a:p>
                  </a:txBody>
                  <a:tcPr marL="0" marR="0" marT="71755" marB="0">
                    <a:solidFill>
                      <a:srgbClr val="000000"/>
                    </a:solidFill>
                  </a:tcPr>
                </a:tc>
                <a:tc>
                  <a:txBody>
                    <a:bodyPr/>
                    <a:lstStyle/>
                    <a:p>
                      <a:pPr algn="ctr">
                        <a:lnSpc>
                          <a:spcPct val="100000"/>
                        </a:lnSpc>
                      </a:pPr>
                      <a:r>
                        <a:rPr lang="en-AU" sz="800" b="1" spc="-50" dirty="0">
                          <a:solidFill>
                            <a:srgbClr val="FFB81C"/>
                          </a:solidFill>
                          <a:latin typeface="Aktiv Grotesk"/>
                          <a:cs typeface="Aktiv Grotesk"/>
                        </a:rPr>
                        <a:t>CODE</a:t>
                      </a:r>
                    </a:p>
                    <a:p>
                      <a:pPr algn="ctr">
                        <a:lnSpc>
                          <a:spcPct val="100000"/>
                        </a:lnSpc>
                      </a:pPr>
                      <a:r>
                        <a:rPr lang="en-AU" sz="800" b="1" spc="-50" dirty="0">
                          <a:solidFill>
                            <a:srgbClr val="FFB81C"/>
                          </a:solidFill>
                          <a:latin typeface="Aktiv Grotesk"/>
                          <a:cs typeface="Aktiv Grotesk"/>
                        </a:rPr>
                        <a:t>Table E</a:t>
                      </a: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L</a:t>
                      </a:r>
                      <a:endParaRPr sz="800" dirty="0">
                        <a:latin typeface="Aktiv Grotesk"/>
                        <a:cs typeface="Aktiv Grotesk"/>
                      </a:endParaRPr>
                    </a:p>
                    <a:p>
                      <a:pPr algn="ctr">
                        <a:lnSpc>
                          <a:spcPct val="100000"/>
                        </a:lnSpc>
                      </a:pPr>
                      <a:r>
                        <a:rPr sz="800" b="1" spc="-25" dirty="0">
                          <a:solidFill>
                            <a:srgbClr val="FFB81C"/>
                          </a:solidFill>
                          <a:latin typeface="Aktiv Grotesk"/>
                          <a:cs typeface="Aktiv Grotesk"/>
                        </a:rPr>
                        <a:t>mm</a:t>
                      </a:r>
                      <a:endParaRPr sz="800" dirty="0">
                        <a:latin typeface="Aktiv Grotesk"/>
                        <a:cs typeface="Aktiv Grotesk"/>
                      </a:endParaRPr>
                    </a:p>
                  </a:txBody>
                  <a:tcPr marL="0" marR="0" marT="71755" marB="0">
                    <a:solidFill>
                      <a:srgbClr val="000000"/>
                    </a:solidFill>
                  </a:tcPr>
                </a:tc>
                <a:tc>
                  <a:txBody>
                    <a:bodyPr/>
                    <a:lstStyle/>
                    <a:p>
                      <a:pPr algn="ctr">
                        <a:lnSpc>
                          <a:spcPct val="100000"/>
                        </a:lnSpc>
                        <a:spcBef>
                          <a:spcPts val="565"/>
                        </a:spcBef>
                      </a:pPr>
                      <a:r>
                        <a:rPr lang="en-AU" sz="800" b="1" spc="-50" dirty="0">
                          <a:solidFill>
                            <a:srgbClr val="FFB81C"/>
                          </a:solidFill>
                          <a:latin typeface="Aktiv Grotesk"/>
                          <a:cs typeface="Aktiv Grotesk"/>
                        </a:rPr>
                        <a:t>H</a:t>
                      </a:r>
                      <a:endParaRPr sz="800" dirty="0">
                        <a:latin typeface="Aktiv Grotesk"/>
                        <a:cs typeface="Aktiv Grotesk"/>
                      </a:endParaRPr>
                    </a:p>
                    <a:p>
                      <a:pPr algn="ctr">
                        <a:lnSpc>
                          <a:spcPct val="100000"/>
                        </a:lnSpc>
                      </a:pPr>
                      <a:r>
                        <a:rPr sz="800" b="1" spc="-25" dirty="0">
                          <a:solidFill>
                            <a:srgbClr val="FFB81C"/>
                          </a:solidFill>
                          <a:latin typeface="Aktiv Grotesk"/>
                          <a:cs typeface="Aktiv Grotesk"/>
                        </a:rPr>
                        <a:t>mm</a:t>
                      </a:r>
                      <a:endParaRPr sz="800" dirty="0">
                        <a:latin typeface="Aktiv Grotesk"/>
                        <a:cs typeface="Aktiv Grotesk"/>
                      </a:endParaRPr>
                    </a:p>
                  </a:txBody>
                  <a:tcPr marL="0" marR="0" marT="71755" marB="0">
                    <a:solidFill>
                      <a:srgbClr val="000000"/>
                    </a:solidFill>
                  </a:tcPr>
                </a:tc>
                <a:tc>
                  <a:txBody>
                    <a:bodyPr/>
                    <a:lstStyle/>
                    <a:p>
                      <a:pPr algn="ctr">
                        <a:lnSpc>
                          <a:spcPct val="100000"/>
                        </a:lnSpc>
                      </a:pPr>
                      <a:r>
                        <a:rPr lang="en-AU" sz="800" b="1" spc="-25" dirty="0">
                          <a:solidFill>
                            <a:srgbClr val="FFB81C"/>
                          </a:solidFill>
                          <a:latin typeface="Aktiv Grotesk"/>
                          <a:cs typeface="Aktiv Grotesk"/>
                        </a:rPr>
                        <a:t>PLUG</a:t>
                      </a:r>
                    </a:p>
                    <a:p>
                      <a:pPr algn="ctr">
                        <a:lnSpc>
                          <a:spcPct val="100000"/>
                        </a:lnSpc>
                      </a:pPr>
                      <a:r>
                        <a:rPr lang="en-AU" sz="800" b="1" spc="-25" dirty="0" err="1">
                          <a:solidFill>
                            <a:srgbClr val="FFB81C"/>
                          </a:solidFill>
                          <a:latin typeface="Aktiv Grotesk"/>
                          <a:cs typeface="Aktiv Grotesk"/>
                        </a:rPr>
                        <a:t>bsp</a:t>
                      </a:r>
                      <a:r>
                        <a:rPr lang="en-AU" sz="800" b="1" spc="-25" dirty="0">
                          <a:solidFill>
                            <a:srgbClr val="FFB81C"/>
                          </a:solidFill>
                          <a:latin typeface="Aktiv Grotesk"/>
                          <a:cs typeface="Aktiv Grotesk"/>
                        </a:rPr>
                        <a:t> </a:t>
                      </a:r>
                      <a:endParaRPr sz="800" dirty="0">
                        <a:latin typeface="Aktiv Grotesk"/>
                        <a:cs typeface="Aktiv Grotesk"/>
                      </a:endParaRPr>
                    </a:p>
                  </a:txBody>
                  <a:tcPr marL="0" marR="0" marT="71755" marB="0">
                    <a:solidFill>
                      <a:srgbClr val="000000"/>
                    </a:solidFill>
                  </a:tcPr>
                </a:tc>
                <a:tc>
                  <a:txBody>
                    <a:bodyPr/>
                    <a:lstStyle/>
                    <a:p>
                      <a:pPr marL="0" marR="0" lvl="0" indent="0" algn="ctr" defTabSz="914400" eaLnBrk="1" fontAlgn="auto" latinLnBrk="0" hangingPunct="1">
                        <a:lnSpc>
                          <a:spcPct val="100000"/>
                        </a:lnSpc>
                        <a:spcBef>
                          <a:spcPts val="565"/>
                        </a:spcBef>
                        <a:spcAft>
                          <a:spcPts val="0"/>
                        </a:spcAft>
                        <a:buClrTx/>
                        <a:buSzTx/>
                        <a:buFontTx/>
                        <a:buNone/>
                        <a:tabLst/>
                        <a:defRPr/>
                      </a:pPr>
                      <a:r>
                        <a:rPr lang="en-AU" sz="800" b="1" spc="-50" dirty="0">
                          <a:solidFill>
                            <a:srgbClr val="FFB81C"/>
                          </a:solidFill>
                          <a:latin typeface="Aktiv Grotesk"/>
                          <a:cs typeface="Aktiv Grotesk"/>
                        </a:rPr>
                        <a:t>WEIGHT</a:t>
                      </a:r>
                      <a:endParaRPr sz="800" dirty="0">
                        <a:latin typeface="Aktiv Grotesk"/>
                        <a:cs typeface="Aktiv Grotesk"/>
                      </a:endParaRPr>
                    </a:p>
                    <a:p>
                      <a:pPr algn="ctr">
                        <a:lnSpc>
                          <a:spcPct val="100000"/>
                        </a:lnSpc>
                      </a:pPr>
                      <a:r>
                        <a:rPr lang="en-AU" sz="800" b="1" spc="-25" dirty="0">
                          <a:solidFill>
                            <a:srgbClr val="FFB81C"/>
                          </a:solidFill>
                          <a:latin typeface="Aktiv Grotesk"/>
                          <a:cs typeface="Aktiv Grotesk"/>
                        </a:rPr>
                        <a:t>kg</a:t>
                      </a:r>
                      <a:endParaRPr sz="800" dirty="0">
                        <a:latin typeface="Aktiv Grotesk"/>
                        <a:cs typeface="Aktiv Grotesk"/>
                      </a:endParaRPr>
                    </a:p>
                  </a:txBody>
                  <a:tcPr marL="0" marR="0" marT="71755" marB="0">
                    <a:solidFill>
                      <a:srgbClr val="000000"/>
                    </a:solidFill>
                  </a:tcPr>
                </a:tc>
                <a:extLst>
                  <a:ext uri="{0D108BD9-81ED-4DB2-BD59-A6C34878D82A}">
                    <a16:rowId xmlns:a16="http://schemas.microsoft.com/office/drawing/2014/main" val="10000"/>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50</a:t>
                      </a:r>
                      <a:endParaRPr sz="800" dirty="0">
                        <a:latin typeface="Aktiv Grotesk"/>
                        <a:cs typeface="Aktiv Grotesk"/>
                      </a:endParaRPr>
                    </a:p>
                  </a:txBody>
                  <a:tcPr marL="0" marR="0" marT="60325" marB="0">
                    <a:lnB w="6350">
                      <a:solidFill>
                        <a:srgbClr val="E5E5E5"/>
                      </a:solidFill>
                      <a:prstDash val="solid"/>
                    </a:lnB>
                    <a:solidFill>
                      <a:srgbClr val="000000"/>
                    </a:solidFill>
                  </a:tcPr>
                </a:tc>
                <a:tc>
                  <a:txBody>
                    <a:bodyPr/>
                    <a:lstStyle/>
                    <a:p>
                      <a:pPr algn="ctr">
                        <a:lnSpc>
                          <a:spcPct val="100000"/>
                        </a:lnSpc>
                        <a:spcBef>
                          <a:spcPts val="475"/>
                        </a:spcBef>
                      </a:pPr>
                      <a:r>
                        <a:rPr lang="en-AU" sz="800" dirty="0">
                          <a:solidFill>
                            <a:schemeClr val="tx1"/>
                          </a:solidFill>
                          <a:latin typeface="Aktiv Grotesk"/>
                          <a:ea typeface="+mn-ea"/>
                          <a:cs typeface="Aktiv Grotesk"/>
                        </a:rPr>
                        <a:t>1008650</a:t>
                      </a:r>
                      <a:endParaRPr sz="800" dirty="0">
                        <a:solidFill>
                          <a:schemeClr val="tx1"/>
                        </a:solidFill>
                        <a:latin typeface="Aktiv Grotesk"/>
                        <a:ea typeface="+mn-ea"/>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230</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176</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½”</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8.5</a:t>
                      </a:r>
                      <a:endParaRPr sz="800" dirty="0">
                        <a:latin typeface="Aktiv Grotesk"/>
                        <a:cs typeface="Aktiv Grotesk"/>
                      </a:endParaRPr>
                    </a:p>
                  </a:txBody>
                  <a:tcPr marL="0" marR="0" marT="60325" marB="0"/>
                </a:tc>
                <a:extLst>
                  <a:ext uri="{0D108BD9-81ED-4DB2-BD59-A6C34878D82A}">
                    <a16:rowId xmlns:a16="http://schemas.microsoft.com/office/drawing/2014/main" val="10001"/>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65</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1008651</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273</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202</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12</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2"/>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80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1008652</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295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220</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16</a:t>
                      </a:r>
                      <a:endParaRPr sz="800" dirty="0">
                        <a:latin typeface="Aktiv Grotesk"/>
                        <a:cs typeface="Aktiv Grotesk"/>
                      </a:endParaRPr>
                    </a:p>
                  </a:txBody>
                  <a:tcPr marL="0" marR="0" marT="60325" marB="0"/>
                </a:tc>
                <a:extLst>
                  <a:ext uri="{0D108BD9-81ED-4DB2-BD59-A6C34878D82A}">
                    <a16:rowId xmlns:a16="http://schemas.microsoft.com/office/drawing/2014/main" val="10003"/>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100*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1008653</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352</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256</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25</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4"/>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125</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solidFill>
                            <a:schemeClr val="tx1"/>
                          </a:solidFill>
                          <a:latin typeface="Aktiv Grotesk"/>
                          <a:ea typeface="+mn-ea"/>
                          <a:cs typeface="Aktiv Grotesk"/>
                        </a:rPr>
                        <a:t>1008654</a:t>
                      </a:r>
                      <a:endParaRPr sz="800" dirty="0">
                        <a:solidFill>
                          <a:schemeClr val="tx1"/>
                        </a:solidFill>
                        <a:latin typeface="Aktiv Grotesk"/>
                        <a:ea typeface="+mn-ea"/>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416</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332</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 ¼”</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37</a:t>
                      </a:r>
                      <a:endParaRPr sz="800" dirty="0">
                        <a:latin typeface="Aktiv Grotesk"/>
                        <a:cs typeface="Aktiv Grotesk"/>
                      </a:endParaRPr>
                    </a:p>
                  </a:txBody>
                  <a:tcPr marL="0" marR="0" marT="60325" marB="0"/>
                </a:tc>
                <a:extLst>
                  <a:ext uri="{0D108BD9-81ED-4DB2-BD59-A6C34878D82A}">
                    <a16:rowId xmlns:a16="http://schemas.microsoft.com/office/drawing/2014/main" val="10005"/>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150*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1008655</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470</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370</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 ½”</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52</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6"/>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200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solidFill>
                            <a:schemeClr val="tx1"/>
                          </a:solidFill>
                          <a:latin typeface="Aktiv Grotesk"/>
                          <a:ea typeface="+mn-ea"/>
                          <a:cs typeface="Aktiv Grotesk"/>
                        </a:rPr>
                        <a:t>1008656</a:t>
                      </a:r>
                      <a:endParaRPr sz="800" dirty="0">
                        <a:solidFill>
                          <a:schemeClr val="tx1"/>
                        </a:solidFill>
                        <a:latin typeface="Aktiv Grotesk"/>
                        <a:ea typeface="+mn-ea"/>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543</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465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 ½”</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89</a:t>
                      </a:r>
                      <a:endParaRPr sz="800" dirty="0">
                        <a:latin typeface="Aktiv Grotesk"/>
                        <a:cs typeface="Aktiv Grotesk"/>
                      </a:endParaRPr>
                    </a:p>
                  </a:txBody>
                  <a:tcPr marL="0" marR="0" marT="60325" marB="0"/>
                </a:tc>
                <a:extLst>
                  <a:ext uri="{0D108BD9-81ED-4DB2-BD59-A6C34878D82A}">
                    <a16:rowId xmlns:a16="http://schemas.microsoft.com/office/drawing/2014/main" val="10007"/>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250</a:t>
                      </a:r>
                      <a:endParaRPr sz="800" dirty="0">
                        <a:latin typeface="Aktiv Grotesk"/>
                        <a:cs typeface="Aktiv Grotesk"/>
                      </a:endParaRPr>
                    </a:p>
                  </a:txBody>
                  <a:tcPr marL="0" marR="0" marT="60325" marB="0">
                    <a:lnT w="6350">
                      <a:solidFill>
                        <a:srgbClr val="E5E5E5"/>
                      </a:solidFill>
                      <a:prstDash val="solid"/>
                    </a:lnT>
                    <a:lnB w="6350" cap="flat" cmpd="sng" algn="ctr">
                      <a:solidFill>
                        <a:srgbClr val="E5E5E5"/>
                      </a:solidFill>
                      <a:prstDash val="solid"/>
                      <a:round/>
                      <a:headEnd type="none" w="med" len="med"/>
                      <a:tailEnd type="none" w="med" len="med"/>
                    </a:lnB>
                    <a:solidFill>
                      <a:srgbClr val="000000"/>
                    </a:solidFill>
                  </a:tcPr>
                </a:tc>
                <a:tc>
                  <a:txBody>
                    <a:bodyPr/>
                    <a:lstStyle/>
                    <a:p>
                      <a:pPr algn="ctr">
                        <a:lnSpc>
                          <a:spcPct val="100000"/>
                        </a:lnSpc>
                        <a:spcBef>
                          <a:spcPts val="475"/>
                        </a:spcBef>
                      </a:pPr>
                      <a:r>
                        <a:rPr lang="en-AU" sz="800" dirty="0">
                          <a:latin typeface="Aktiv Grotesk"/>
                          <a:cs typeface="Aktiv Grotesk"/>
                        </a:rPr>
                        <a:t>1008657</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660</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532</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2”</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145</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8"/>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300</a:t>
                      </a:r>
                      <a:endParaRPr sz="800" dirty="0">
                        <a:latin typeface="Aktiv Grotesk"/>
                        <a:cs typeface="Aktiv Grotesk"/>
                      </a:endParaRPr>
                    </a:p>
                  </a:txBody>
                  <a:tcPr marL="0" marR="0" marT="60325" marB="0">
                    <a:lnT w="6350">
                      <a:solidFill>
                        <a:srgbClr val="E5E5E5"/>
                      </a:solidFill>
                      <a:prstDash val="solid"/>
                    </a:lnT>
                    <a:solidFill>
                      <a:srgbClr val="000000"/>
                    </a:solidFill>
                  </a:tcPr>
                </a:tc>
                <a:tc>
                  <a:txBody>
                    <a:bodyPr/>
                    <a:lstStyle/>
                    <a:p>
                      <a:pPr algn="ctr">
                        <a:lnSpc>
                          <a:spcPct val="100000"/>
                        </a:lnSpc>
                        <a:spcBef>
                          <a:spcPts val="475"/>
                        </a:spcBef>
                      </a:pPr>
                      <a:r>
                        <a:rPr lang="en-AU" sz="800" dirty="0">
                          <a:latin typeface="Aktiv Grotesk"/>
                          <a:cs typeface="Aktiv Grotesk"/>
                        </a:rPr>
                        <a:t>1008658</a:t>
                      </a:r>
                      <a:endParaRPr sz="800" dirty="0">
                        <a:latin typeface="Aktiv Grotesk"/>
                        <a:cs typeface="Aktiv Grotesk"/>
                      </a:endParaRPr>
                    </a:p>
                  </a:txBody>
                  <a:tcPr marL="0" marR="0" marT="60325" marB="0">
                    <a:solidFill>
                      <a:srgbClr val="FFFFFF"/>
                    </a:solidFill>
                  </a:tcPr>
                </a:tc>
                <a:tc>
                  <a:txBody>
                    <a:bodyPr/>
                    <a:lstStyle/>
                    <a:p>
                      <a:pPr algn="ctr">
                        <a:lnSpc>
                          <a:spcPct val="100000"/>
                        </a:lnSpc>
                        <a:spcBef>
                          <a:spcPts val="475"/>
                        </a:spcBef>
                      </a:pPr>
                      <a:r>
                        <a:rPr lang="en-AU" sz="800" dirty="0">
                          <a:latin typeface="Aktiv Grotesk"/>
                          <a:cs typeface="Aktiv Grotesk"/>
                        </a:rPr>
                        <a:t>770</a:t>
                      </a:r>
                      <a:endParaRPr sz="800" dirty="0">
                        <a:latin typeface="Aktiv Grotesk"/>
                        <a:cs typeface="Aktiv Grotesk"/>
                      </a:endParaRPr>
                    </a:p>
                  </a:txBody>
                  <a:tcPr marL="0" marR="0" marT="60325" marB="0">
                    <a:solidFill>
                      <a:srgbClr val="FFFFFF"/>
                    </a:solidFill>
                  </a:tcPr>
                </a:tc>
                <a:tc>
                  <a:txBody>
                    <a:bodyPr/>
                    <a:lstStyle/>
                    <a:p>
                      <a:pPr algn="ctr">
                        <a:lnSpc>
                          <a:spcPct val="100000"/>
                        </a:lnSpc>
                        <a:spcBef>
                          <a:spcPts val="475"/>
                        </a:spcBef>
                      </a:pPr>
                      <a:r>
                        <a:rPr lang="en-AU" sz="800" dirty="0">
                          <a:latin typeface="Aktiv Grotesk"/>
                          <a:cs typeface="Aktiv Grotesk"/>
                        </a:rPr>
                        <a:t>616</a:t>
                      </a:r>
                      <a:endParaRPr sz="800" dirty="0">
                        <a:latin typeface="Aktiv Grotesk"/>
                        <a:cs typeface="Aktiv Grotesk"/>
                      </a:endParaRPr>
                    </a:p>
                  </a:txBody>
                  <a:tcPr marL="0" marR="0" marT="60325" marB="0">
                    <a:solidFill>
                      <a:srgbClr val="FFFFFF"/>
                    </a:solidFill>
                  </a:tcPr>
                </a:tc>
                <a:tc>
                  <a:txBody>
                    <a:bodyPr/>
                    <a:lstStyle/>
                    <a:p>
                      <a:pPr algn="ctr">
                        <a:lnSpc>
                          <a:spcPct val="100000"/>
                        </a:lnSpc>
                        <a:spcBef>
                          <a:spcPts val="475"/>
                        </a:spcBef>
                      </a:pPr>
                      <a:r>
                        <a:rPr lang="en-AU" sz="800" dirty="0">
                          <a:latin typeface="Aktiv Grotesk"/>
                          <a:cs typeface="Aktiv Grotesk"/>
                        </a:rPr>
                        <a:t>2”</a:t>
                      </a:r>
                      <a:endParaRPr sz="800" dirty="0">
                        <a:latin typeface="Aktiv Grotesk"/>
                        <a:cs typeface="Aktiv Grotesk"/>
                      </a:endParaRPr>
                    </a:p>
                  </a:txBody>
                  <a:tcPr marL="0" marR="0" marT="60325" marB="0">
                    <a:solidFill>
                      <a:srgbClr val="FFFFFF"/>
                    </a:solidFill>
                  </a:tcPr>
                </a:tc>
                <a:tc>
                  <a:txBody>
                    <a:bodyPr/>
                    <a:lstStyle/>
                    <a:p>
                      <a:pPr algn="ctr">
                        <a:lnSpc>
                          <a:spcPct val="100000"/>
                        </a:lnSpc>
                        <a:spcBef>
                          <a:spcPts val="475"/>
                        </a:spcBef>
                      </a:pPr>
                      <a:r>
                        <a:rPr lang="en-AU" sz="800" dirty="0">
                          <a:latin typeface="Aktiv Grotesk"/>
                          <a:cs typeface="Aktiv Grotesk"/>
                        </a:rPr>
                        <a:t>192.5</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3609075911"/>
                  </a:ext>
                </a:extLst>
              </a:tr>
            </a:tbl>
          </a:graphicData>
        </a:graphic>
      </p:graphicFrame>
      <p:sp>
        <p:nvSpPr>
          <p:cNvPr id="14" name="object 9">
            <a:extLst>
              <a:ext uri="{FF2B5EF4-FFF2-40B4-BE49-F238E27FC236}">
                <a16:creationId xmlns:a16="http://schemas.microsoft.com/office/drawing/2014/main" id="{6F021B68-6C43-A186-D2D6-70006AE95D20}"/>
              </a:ext>
            </a:extLst>
          </p:cNvPr>
          <p:cNvSpPr txBox="1"/>
          <p:nvPr/>
        </p:nvSpPr>
        <p:spPr>
          <a:xfrm>
            <a:off x="444500" y="6413500"/>
            <a:ext cx="409575" cy="147320"/>
          </a:xfrm>
          <a:prstGeom prst="rect">
            <a:avLst/>
          </a:prstGeom>
        </p:spPr>
        <p:txBody>
          <a:bodyPr vert="horz" wrap="square" lIns="0" tIns="12700" rIns="0" bIns="0" rtlCol="0">
            <a:spAutoFit/>
          </a:bodyPr>
          <a:lstStyle/>
          <a:p>
            <a:pPr marL="12700">
              <a:lnSpc>
                <a:spcPct val="100000"/>
              </a:lnSpc>
              <a:spcBef>
                <a:spcPts val="100"/>
              </a:spcBef>
            </a:pPr>
            <a:r>
              <a:rPr sz="800" spc="-10" dirty="0">
                <a:latin typeface="Aktiv Grotesk"/>
                <a:cs typeface="Aktiv Grotesk"/>
              </a:rPr>
              <a:t>TABLE</a:t>
            </a:r>
            <a:r>
              <a:rPr sz="800" spc="-30" dirty="0">
                <a:latin typeface="Aktiv Grotesk"/>
                <a:cs typeface="Aktiv Grotesk"/>
              </a:rPr>
              <a:t> </a:t>
            </a:r>
            <a:r>
              <a:rPr sz="800" spc="-50" dirty="0">
                <a:latin typeface="Aktiv Grotesk"/>
                <a:cs typeface="Aktiv Grotesk"/>
              </a:rPr>
              <a:t>2</a:t>
            </a:r>
            <a:endParaRPr sz="800">
              <a:latin typeface="Aktiv Grotesk"/>
              <a:cs typeface="Aktiv Grotesk"/>
            </a:endParaRPr>
          </a:p>
        </p:txBody>
      </p:sp>
      <p:sp>
        <p:nvSpPr>
          <p:cNvPr id="19" name="Rectangle 18">
            <a:extLst>
              <a:ext uri="{FF2B5EF4-FFF2-40B4-BE49-F238E27FC236}">
                <a16:creationId xmlns:a16="http://schemas.microsoft.com/office/drawing/2014/main" id="{12C7279F-7433-7E31-8DAA-F06FD363E635}"/>
              </a:ext>
            </a:extLst>
          </p:cNvPr>
          <p:cNvSpPr/>
          <p:nvPr/>
        </p:nvSpPr>
        <p:spPr>
          <a:xfrm>
            <a:off x="2390501" y="3594101"/>
            <a:ext cx="304800" cy="70375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object 9">
            <a:extLst>
              <a:ext uri="{FF2B5EF4-FFF2-40B4-BE49-F238E27FC236}">
                <a16:creationId xmlns:a16="http://schemas.microsoft.com/office/drawing/2014/main" id="{3F986622-2DF3-C422-2B27-E8199C1962DF}"/>
              </a:ext>
            </a:extLst>
          </p:cNvPr>
          <p:cNvSpPr txBox="1"/>
          <p:nvPr/>
        </p:nvSpPr>
        <p:spPr>
          <a:xfrm>
            <a:off x="457200" y="9442038"/>
            <a:ext cx="3168650" cy="135935"/>
          </a:xfrm>
          <a:prstGeom prst="rect">
            <a:avLst/>
          </a:prstGeom>
        </p:spPr>
        <p:txBody>
          <a:bodyPr vert="horz" wrap="square" lIns="0" tIns="12700" rIns="0" bIns="0" rtlCol="0">
            <a:spAutoFit/>
          </a:bodyPr>
          <a:lstStyle/>
          <a:p>
            <a:pPr marL="12700">
              <a:lnSpc>
                <a:spcPct val="100000"/>
              </a:lnSpc>
              <a:spcBef>
                <a:spcPts val="100"/>
              </a:spcBef>
            </a:pPr>
            <a:r>
              <a:rPr lang="en-AU" sz="800" spc="-10" dirty="0">
                <a:latin typeface="Aktiv Grotesk"/>
                <a:cs typeface="Aktiv Grotesk"/>
              </a:rPr>
              <a:t>*TABLE D AVAILABLE</a:t>
            </a:r>
            <a:endParaRPr sz="800" dirty="0">
              <a:latin typeface="Aktiv Grotesk"/>
              <a:cs typeface="Aktiv Grotesk"/>
            </a:endParaRPr>
          </a:p>
        </p:txBody>
      </p:sp>
      <p:pic>
        <p:nvPicPr>
          <p:cNvPr id="13" name="Picture 12">
            <a:extLst>
              <a:ext uri="{FF2B5EF4-FFF2-40B4-BE49-F238E27FC236}">
                <a16:creationId xmlns:a16="http://schemas.microsoft.com/office/drawing/2014/main" id="{94EB5012-4538-D635-615C-EE30984FDAB3}"/>
              </a:ext>
            </a:extLst>
          </p:cNvPr>
          <p:cNvPicPr>
            <a:picLocks noChangeAspect="1"/>
          </p:cNvPicPr>
          <p:nvPr/>
        </p:nvPicPr>
        <p:blipFill>
          <a:blip r:embed="rId3"/>
          <a:stretch>
            <a:fillRect/>
          </a:stretch>
        </p:blipFill>
        <p:spPr>
          <a:xfrm>
            <a:off x="215362" y="2317143"/>
            <a:ext cx="3904381" cy="3370863"/>
          </a:xfrm>
          <a:prstGeom prst="rect">
            <a:avLst/>
          </a:prstGeom>
        </p:spPr>
      </p:pic>
      <p:sp>
        <p:nvSpPr>
          <p:cNvPr id="15" name="object 38">
            <a:extLst>
              <a:ext uri="{FF2B5EF4-FFF2-40B4-BE49-F238E27FC236}">
                <a16:creationId xmlns:a16="http://schemas.microsoft.com/office/drawing/2014/main" id="{4F3F3B27-4CEF-C3F5-1720-994D746EC3CA}"/>
              </a:ext>
            </a:extLst>
          </p:cNvPr>
          <p:cNvSpPr txBox="1">
            <a:spLocks noGrp="1"/>
          </p:cNvSpPr>
          <p:nvPr>
            <p:ph type="ftr" sz="quarter" idx="5"/>
          </p:nvPr>
        </p:nvSpPr>
        <p:spPr>
          <a:xfrm>
            <a:off x="428788" y="9904142"/>
            <a:ext cx="3418204" cy="718145"/>
          </a:xfrm>
          <a:prstGeom prst="rect">
            <a:avLst/>
          </a:prstGeom>
        </p:spPr>
        <p:txBody>
          <a:bodyPr vert="horz" wrap="square" lIns="0" tIns="0" rIns="0" bIns="0" rtlCol="0">
            <a:spAutoFit/>
          </a:bodyPr>
          <a:lstStyle/>
          <a:p>
            <a:pPr marL="12700" marR="0" lvl="0" indent="0" defTabSz="914400" eaLnBrk="1" fontAlgn="auto" latinLnBrk="0" hangingPunct="1">
              <a:lnSpc>
                <a:spcPts val="650"/>
              </a:lnSpc>
              <a:spcBef>
                <a:spcPts val="0"/>
              </a:spcBef>
              <a:spcAft>
                <a:spcPts val="0"/>
              </a:spcAft>
              <a:buClrTx/>
              <a:buSzTx/>
              <a:buFontTx/>
              <a:buNone/>
              <a:tabLst/>
              <a:defRPr/>
            </a:pPr>
            <a:r>
              <a:rPr lang="en-AU" dirty="0">
                <a:solidFill>
                  <a:prstClr val="white"/>
                </a:solidFill>
              </a:rPr>
              <a:t>All</a:t>
            </a:r>
            <a:r>
              <a:rPr lang="en-AU" spc="-10"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trademarks</a:t>
            </a:r>
            <a:r>
              <a:rPr lang="en-AU" spc="-5" dirty="0">
                <a:solidFill>
                  <a:prstClr val="white"/>
                </a:solidFill>
              </a:rPr>
              <a:t> </a:t>
            </a:r>
            <a:r>
              <a:rPr lang="en-AU" dirty="0">
                <a:solidFill>
                  <a:prstClr val="white"/>
                </a:solidFill>
              </a:rPr>
              <a:t>and</a:t>
            </a:r>
            <a:r>
              <a:rPr lang="en-AU" spc="-5" dirty="0">
                <a:solidFill>
                  <a:prstClr val="white"/>
                </a:solidFill>
              </a:rPr>
              <a:t> </a:t>
            </a:r>
            <a:r>
              <a:rPr lang="en-AU" dirty="0">
                <a:solidFill>
                  <a:prstClr val="white"/>
                </a:solidFill>
              </a:rPr>
              <a:t>logos</a:t>
            </a:r>
            <a:r>
              <a:rPr lang="en-AU" spc="-10" dirty="0">
                <a:solidFill>
                  <a:prstClr val="white"/>
                </a:solidFill>
              </a:rPr>
              <a:t> </a:t>
            </a:r>
            <a:r>
              <a:rPr lang="en-AU" dirty="0">
                <a:solidFill>
                  <a:prstClr val="white"/>
                </a:solidFill>
              </a:rPr>
              <a:t>are</a:t>
            </a:r>
            <a:r>
              <a:rPr lang="en-AU" spc="-5" dirty="0">
                <a:solidFill>
                  <a:prstClr val="white"/>
                </a:solidFill>
              </a:rPr>
              <a:t> </a:t>
            </a:r>
            <a:r>
              <a:rPr lang="en-AU" dirty="0">
                <a:solidFill>
                  <a:prstClr val="white"/>
                </a:solidFill>
              </a:rPr>
              <a:t>owned</a:t>
            </a:r>
            <a:r>
              <a:rPr lang="en-AU" spc="-5" dirty="0">
                <a:solidFill>
                  <a:prstClr val="white"/>
                </a:solidFill>
              </a:rPr>
              <a:t> </a:t>
            </a:r>
            <a:r>
              <a:rPr lang="en-AU" dirty="0">
                <a:solidFill>
                  <a:prstClr val="white"/>
                </a:solidFill>
              </a:rPr>
              <a:t>by</a:t>
            </a:r>
            <a:r>
              <a:rPr lang="en-AU" spc="-5"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Group </a:t>
            </a:r>
            <a:r>
              <a:rPr lang="en-AU" dirty="0">
                <a:solidFill>
                  <a:prstClr val="white"/>
                </a:solidFill>
              </a:rPr>
              <a:t>Pty</a:t>
            </a:r>
            <a:r>
              <a:rPr lang="en-AU" spc="-5" dirty="0">
                <a:solidFill>
                  <a:prstClr val="white"/>
                </a:solidFill>
              </a:rPr>
              <a:t> </a:t>
            </a:r>
            <a:r>
              <a:rPr lang="en-AU" spc="-10" dirty="0">
                <a:solidFill>
                  <a:prstClr val="white"/>
                </a:solidFill>
              </a:rPr>
              <a:t>Ltd.</a:t>
            </a:r>
            <a:r>
              <a:rPr lang="en-AU" spc="-5" dirty="0">
                <a:solidFill>
                  <a:prstClr val="white"/>
                </a:solidFill>
              </a:rPr>
              <a:t> The words TYTON</a:t>
            </a:r>
            <a:r>
              <a:rPr lang="en-AU" dirty="0"/>
              <a:t>®, TYTON-LOK® and TYTON JOINT® are United States Pipe and Foundry Co. Inc. trademarks and are registered as such in the United States Patent Office and some 45 other countries. Reece and Viadux are an exclusively authorised and licensed user of these trademarks within Australia and New Zealand. </a:t>
            </a:r>
            <a:r>
              <a:rPr lang="en-AU" dirty="0">
                <a:solidFill>
                  <a:prstClr val="white"/>
                </a:solidFill>
              </a:rPr>
              <a:t>All</a:t>
            </a:r>
            <a:r>
              <a:rPr lang="en-AU" spc="-5" dirty="0">
                <a:solidFill>
                  <a:prstClr val="white"/>
                </a:solidFill>
              </a:rPr>
              <a:t> </a:t>
            </a:r>
            <a:r>
              <a:rPr lang="en-AU" dirty="0">
                <a:solidFill>
                  <a:prstClr val="white"/>
                </a:solidFill>
              </a:rPr>
              <a:t>other</a:t>
            </a:r>
            <a:r>
              <a:rPr lang="en-AU" spc="-10" dirty="0">
                <a:solidFill>
                  <a:prstClr val="white"/>
                </a:solidFill>
              </a:rPr>
              <a:t> brand</a:t>
            </a:r>
            <a:r>
              <a:rPr lang="en-AU" spc="-5" dirty="0">
                <a:solidFill>
                  <a:prstClr val="white"/>
                </a:solidFill>
              </a:rPr>
              <a:t> </a:t>
            </a:r>
            <a:r>
              <a:rPr lang="en-AU" dirty="0">
                <a:solidFill>
                  <a:prstClr val="white"/>
                </a:solidFill>
              </a:rPr>
              <a:t>or</a:t>
            </a:r>
            <a:r>
              <a:rPr lang="en-AU" spc="-5" dirty="0">
                <a:solidFill>
                  <a:prstClr val="white"/>
                </a:solidFill>
              </a:rPr>
              <a:t> </a:t>
            </a:r>
            <a:r>
              <a:rPr lang="en-AU" spc="-10" dirty="0">
                <a:solidFill>
                  <a:prstClr val="white"/>
                </a:solidFill>
              </a:rPr>
              <a:t>product </a:t>
            </a:r>
            <a:r>
              <a:rPr lang="en-AU" dirty="0">
                <a:solidFill>
                  <a:prstClr val="white"/>
                </a:solidFill>
              </a:rPr>
              <a:t>names</a:t>
            </a:r>
            <a:r>
              <a:rPr lang="en-AU" spc="-5" dirty="0">
                <a:solidFill>
                  <a:prstClr val="white"/>
                </a:solidFill>
              </a:rPr>
              <a:t> </a:t>
            </a:r>
            <a:r>
              <a:rPr lang="en-AU" dirty="0">
                <a:solidFill>
                  <a:prstClr val="white"/>
                </a:solidFill>
              </a:rPr>
              <a:t>are </a:t>
            </a:r>
            <a:r>
              <a:rPr lang="en-AU" spc="-10" dirty="0">
                <a:solidFill>
                  <a:prstClr val="white"/>
                </a:solidFill>
              </a:rPr>
              <a:t>trademarks</a:t>
            </a:r>
            <a:r>
              <a:rPr lang="en-AU" dirty="0">
                <a:solidFill>
                  <a:prstClr val="white"/>
                </a:solidFill>
              </a:rPr>
              <a:t> or </a:t>
            </a:r>
            <a:r>
              <a:rPr lang="en-AU" spc="-10" dirty="0">
                <a:solidFill>
                  <a:prstClr val="white"/>
                </a:solidFill>
              </a:rPr>
              <a:t>registered</a:t>
            </a:r>
            <a:r>
              <a:rPr lang="en-AU" dirty="0">
                <a:solidFill>
                  <a:prstClr val="white"/>
                </a:solidFill>
              </a:rPr>
              <a:t> marks of their </a:t>
            </a:r>
            <a:r>
              <a:rPr lang="en-AU" spc="-10" dirty="0">
                <a:solidFill>
                  <a:prstClr val="white"/>
                </a:solidFill>
              </a:rPr>
              <a:t>respective</a:t>
            </a:r>
            <a:r>
              <a:rPr lang="en-AU" dirty="0">
                <a:solidFill>
                  <a:prstClr val="white"/>
                </a:solidFill>
              </a:rPr>
              <a:t> owners and </a:t>
            </a:r>
            <a:r>
              <a:rPr lang="en-AU" spc="-10" dirty="0">
                <a:solidFill>
                  <a:prstClr val="white"/>
                </a:solidFill>
              </a:rPr>
              <a:t>displayed</a:t>
            </a:r>
            <a:r>
              <a:rPr lang="en-AU" dirty="0">
                <a:solidFill>
                  <a:prstClr val="white"/>
                </a:solidFill>
              </a:rPr>
              <a:t> by </a:t>
            </a:r>
            <a:r>
              <a:rPr lang="en-AU" spc="-10" dirty="0">
                <a:solidFill>
                  <a:prstClr val="white"/>
                </a:solidFill>
              </a:rPr>
              <a:t>agreement.  Because</a:t>
            </a:r>
            <a:r>
              <a:rPr lang="en-AU" dirty="0">
                <a:solidFill>
                  <a:prstClr val="white"/>
                </a:solidFill>
              </a:rPr>
              <a:t> we are</a:t>
            </a:r>
            <a:r>
              <a:rPr lang="en-AU" spc="5" dirty="0">
                <a:solidFill>
                  <a:prstClr val="white"/>
                </a:solidFill>
              </a:rPr>
              <a:t> </a:t>
            </a:r>
            <a:r>
              <a:rPr lang="en-AU" spc="-10" dirty="0">
                <a:solidFill>
                  <a:prstClr val="white"/>
                </a:solidFill>
              </a:rPr>
              <a:t>continuously</a:t>
            </a:r>
            <a:r>
              <a:rPr lang="en-AU" dirty="0">
                <a:solidFill>
                  <a:prstClr val="white"/>
                </a:solidFill>
              </a:rPr>
              <a:t> </a:t>
            </a:r>
            <a:r>
              <a:rPr lang="en-AU" spc="-10" dirty="0">
                <a:solidFill>
                  <a:prstClr val="white"/>
                </a:solidFill>
              </a:rPr>
              <a:t>improving</a:t>
            </a:r>
            <a:r>
              <a:rPr lang="en-AU" spc="5" dirty="0">
                <a:solidFill>
                  <a:prstClr val="white"/>
                </a:solidFill>
              </a:rPr>
              <a:t> </a:t>
            </a:r>
            <a:r>
              <a:rPr lang="en-AU" dirty="0">
                <a:solidFill>
                  <a:prstClr val="white"/>
                </a:solidFill>
              </a:rPr>
              <a:t>our </a:t>
            </a:r>
            <a:r>
              <a:rPr lang="en-AU" spc="-10" dirty="0">
                <a:solidFill>
                  <a:prstClr val="white"/>
                </a:solidFill>
              </a:rPr>
              <a:t>products</a:t>
            </a:r>
            <a:r>
              <a:rPr lang="en-AU" dirty="0">
                <a:solidFill>
                  <a:prstClr val="white"/>
                </a:solidFill>
              </a:rPr>
              <a:t> and</a:t>
            </a:r>
            <a:r>
              <a:rPr lang="en-AU" spc="5" dirty="0">
                <a:solidFill>
                  <a:prstClr val="white"/>
                </a:solidFill>
              </a:rPr>
              <a:t> </a:t>
            </a:r>
            <a:r>
              <a:rPr lang="en-AU" dirty="0">
                <a:solidFill>
                  <a:prstClr val="white"/>
                </a:solidFill>
              </a:rPr>
              <a:t>services, Reece</a:t>
            </a:r>
            <a:r>
              <a:rPr lang="en-AU" spc="5" dirty="0">
                <a:solidFill>
                  <a:prstClr val="white"/>
                </a:solidFill>
              </a:rPr>
              <a:t> </a:t>
            </a:r>
            <a:r>
              <a:rPr lang="en-AU" spc="-10" dirty="0">
                <a:solidFill>
                  <a:prstClr val="white"/>
                </a:solidFill>
              </a:rPr>
              <a:t>reserves</a:t>
            </a:r>
            <a:r>
              <a:rPr lang="en-AU" dirty="0">
                <a:solidFill>
                  <a:prstClr val="white"/>
                </a:solidFill>
              </a:rPr>
              <a:t> the right</a:t>
            </a:r>
            <a:r>
              <a:rPr lang="en-AU" spc="5" dirty="0">
                <a:solidFill>
                  <a:prstClr val="white"/>
                </a:solidFill>
              </a:rPr>
              <a:t> </a:t>
            </a:r>
            <a:r>
              <a:rPr lang="en-AU" spc="-25" dirty="0">
                <a:solidFill>
                  <a:prstClr val="white"/>
                </a:solidFill>
              </a:rPr>
              <a:t>to </a:t>
            </a:r>
            <a:r>
              <a:rPr lang="en-AU" dirty="0">
                <a:solidFill>
                  <a:prstClr val="white"/>
                </a:solidFill>
              </a:rPr>
              <a:t>change </a:t>
            </a:r>
            <a:r>
              <a:rPr lang="en-AU" spc="-10" dirty="0">
                <a:solidFill>
                  <a:prstClr val="white"/>
                </a:solidFill>
              </a:rPr>
              <a:t>specifications</a:t>
            </a:r>
            <a:r>
              <a:rPr lang="en-AU" spc="5" dirty="0">
                <a:solidFill>
                  <a:prstClr val="white"/>
                </a:solidFill>
              </a:rPr>
              <a:t> </a:t>
            </a:r>
            <a:r>
              <a:rPr lang="en-AU" dirty="0">
                <a:solidFill>
                  <a:prstClr val="white"/>
                </a:solidFill>
              </a:rPr>
              <a:t>without prior</a:t>
            </a:r>
            <a:r>
              <a:rPr lang="en-AU" spc="5" dirty="0">
                <a:solidFill>
                  <a:prstClr val="white"/>
                </a:solidFill>
              </a:rPr>
              <a:t> </a:t>
            </a:r>
            <a:r>
              <a:rPr lang="en-AU" dirty="0">
                <a:solidFill>
                  <a:prstClr val="white"/>
                </a:solidFill>
              </a:rPr>
              <a:t>notice.</a:t>
            </a:r>
            <a:r>
              <a:rPr lang="en-AU" spc="140" dirty="0">
                <a:solidFill>
                  <a:prstClr val="white"/>
                </a:solidFill>
              </a:rPr>
              <a:t> </a:t>
            </a:r>
            <a:r>
              <a:rPr lang="en-AU" dirty="0">
                <a:solidFill>
                  <a:prstClr val="white"/>
                </a:solidFill>
              </a:rPr>
              <a:t>[V04-</a:t>
            </a:r>
            <a:r>
              <a:rPr lang="en-AU" spc="-10" dirty="0">
                <a:solidFill>
                  <a:prstClr val="white"/>
                </a:solidFill>
              </a:rPr>
              <a:t>20260724]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341230"/>
            <a:ext cx="3418204" cy="623889"/>
          </a:xfrm>
          <a:prstGeom prst="rect">
            <a:avLst/>
          </a:prstGeom>
        </p:spPr>
        <p:txBody>
          <a:bodyPr vert="horz" wrap="square" lIns="0" tIns="53975" rIns="0" bIns="0" rtlCol="0">
            <a:spAutoFit/>
          </a:bodyPr>
          <a:lstStyle/>
          <a:p>
            <a:pPr marL="12700">
              <a:lnSpc>
                <a:spcPct val="100000"/>
              </a:lnSpc>
              <a:spcBef>
                <a:spcPts val="425"/>
              </a:spcBef>
            </a:pPr>
            <a:r>
              <a:rPr lang="fr-FR" sz="1700" dirty="0">
                <a:solidFill>
                  <a:srgbClr val="FFB81C"/>
                </a:solidFill>
                <a:latin typeface="Aktiv Grotesk Medium"/>
                <a:cs typeface="Aktiv Grotesk Medium"/>
              </a:rPr>
              <a:t>DIMAX Y-STRAINER</a:t>
            </a:r>
            <a:endParaRPr lang="fr-FR" sz="1700" dirty="0">
              <a:latin typeface="Aktiv Grotesk Medium"/>
              <a:cs typeface="Aktiv Grotesk Medium"/>
            </a:endParaRPr>
          </a:p>
          <a:p>
            <a:pPr marL="12700" marR="5080">
              <a:lnSpc>
                <a:spcPts val="1800"/>
              </a:lnSpc>
              <a:spcBef>
                <a:spcPts val="585"/>
              </a:spcBef>
            </a:pPr>
            <a:r>
              <a:rPr lang="en-AU" sz="1700" spc="-10" dirty="0">
                <a:solidFill>
                  <a:srgbClr val="FFFFFF"/>
                </a:solidFill>
                <a:latin typeface="Aktiv Grotesk Light"/>
                <a:cs typeface="Aktiv Grotesk Light"/>
              </a:rPr>
              <a:t>DN50-300 PN16 CAST IRON</a:t>
            </a:r>
            <a:endParaRPr lang="en-AU" sz="1700" dirty="0">
              <a:latin typeface="Aktiv Grotesk Light"/>
              <a:cs typeface="Aktiv Grotesk Light"/>
            </a:endParaRPr>
          </a:p>
        </p:txBody>
      </p:sp>
      <p:sp>
        <p:nvSpPr>
          <p:cNvPr id="24" name="object 24"/>
          <p:cNvSpPr/>
          <p:nvPr/>
        </p:nvSpPr>
        <p:spPr>
          <a:xfrm>
            <a:off x="0" y="9773996"/>
            <a:ext cx="7560309" cy="918210"/>
          </a:xfrm>
          <a:custGeom>
            <a:avLst/>
            <a:gdLst/>
            <a:ahLst/>
            <a:cxnLst/>
            <a:rect l="l" t="t" r="r" b="b"/>
            <a:pathLst>
              <a:path w="7560309" h="918209">
                <a:moveTo>
                  <a:pt x="7559992" y="0"/>
                </a:moveTo>
                <a:lnTo>
                  <a:pt x="0" y="0"/>
                </a:lnTo>
                <a:lnTo>
                  <a:pt x="0" y="918006"/>
                </a:lnTo>
                <a:lnTo>
                  <a:pt x="7559992" y="918006"/>
                </a:lnTo>
                <a:lnTo>
                  <a:pt x="7559992" y="0"/>
                </a:lnTo>
                <a:close/>
              </a:path>
            </a:pathLst>
          </a:custGeom>
          <a:solidFill>
            <a:srgbClr val="000000"/>
          </a:solidFill>
        </p:spPr>
        <p:txBody>
          <a:bodyPr wrap="square" lIns="0" tIns="0" rIns="0" bIns="0" rtlCol="0"/>
          <a:lstStyle/>
          <a:p>
            <a:endParaRPr/>
          </a:p>
        </p:txBody>
      </p:sp>
      <p:sp>
        <p:nvSpPr>
          <p:cNvPr id="26" name="object 26"/>
          <p:cNvSpPr txBox="1"/>
          <p:nvPr/>
        </p:nvSpPr>
        <p:spPr>
          <a:xfrm>
            <a:off x="4443760" y="9995247"/>
            <a:ext cx="2672080" cy="251351"/>
          </a:xfrm>
          <a:prstGeom prst="rect">
            <a:avLst/>
          </a:prstGeom>
        </p:spPr>
        <p:txBody>
          <a:bodyPr vert="horz" wrap="square" lIns="0" tIns="0" rIns="0" bIns="0" rtlCol="0">
            <a:spAutoFit/>
          </a:bodyPr>
          <a:lstStyle/>
          <a:p>
            <a:pPr marL="1318895">
              <a:lnSpc>
                <a:spcPts val="830"/>
              </a:lnSpc>
            </a:pPr>
            <a:r>
              <a:rPr sz="800" b="1" dirty="0">
                <a:solidFill>
                  <a:srgbClr val="FFB81C"/>
                </a:solidFill>
                <a:latin typeface="Aktiv Grotesk"/>
                <a:cs typeface="Aktiv Grotesk"/>
              </a:rPr>
              <a:t>CALL</a:t>
            </a:r>
            <a:r>
              <a:rPr sz="800" b="1" spc="-15" dirty="0">
                <a:solidFill>
                  <a:srgbClr val="FFB81C"/>
                </a:solidFill>
                <a:latin typeface="Aktiv Grotesk"/>
                <a:cs typeface="Aktiv Grotesk"/>
              </a:rPr>
              <a:t> </a:t>
            </a:r>
            <a:r>
              <a:rPr sz="800" b="1" dirty="0">
                <a:solidFill>
                  <a:srgbClr val="FFB81C"/>
                </a:solidFill>
                <a:latin typeface="Aktiv Grotesk"/>
                <a:cs typeface="Aktiv Grotesk"/>
              </a:rPr>
              <a:t>1800</a:t>
            </a:r>
            <a:r>
              <a:rPr sz="800" b="1" spc="-15" dirty="0">
                <a:solidFill>
                  <a:srgbClr val="FFB81C"/>
                </a:solidFill>
                <a:latin typeface="Aktiv Grotesk"/>
                <a:cs typeface="Aktiv Grotesk"/>
              </a:rPr>
              <a:t> </a:t>
            </a:r>
            <a:r>
              <a:rPr sz="800" b="1" dirty="0">
                <a:solidFill>
                  <a:srgbClr val="FFB81C"/>
                </a:solidFill>
                <a:latin typeface="Aktiv Grotesk"/>
                <a:cs typeface="Aktiv Grotesk"/>
              </a:rPr>
              <a:t>032</a:t>
            </a:r>
            <a:r>
              <a:rPr sz="800" b="1" spc="-15" dirty="0">
                <a:solidFill>
                  <a:srgbClr val="FFB81C"/>
                </a:solidFill>
                <a:latin typeface="Aktiv Grotesk"/>
                <a:cs typeface="Aktiv Grotesk"/>
              </a:rPr>
              <a:t> </a:t>
            </a:r>
            <a:r>
              <a:rPr sz="800" b="1" dirty="0">
                <a:solidFill>
                  <a:srgbClr val="FFB81C"/>
                </a:solidFill>
                <a:latin typeface="Aktiv Grotesk"/>
                <a:cs typeface="Aktiv Grotesk"/>
              </a:rPr>
              <a:t>566</a:t>
            </a:r>
            <a:r>
              <a:rPr sz="800" b="1" spc="-15" dirty="0">
                <a:solidFill>
                  <a:srgbClr val="FFB81C"/>
                </a:solidFill>
                <a:latin typeface="Aktiv Grotesk"/>
                <a:cs typeface="Aktiv Grotesk"/>
              </a:rPr>
              <a:t> </a:t>
            </a:r>
            <a:r>
              <a:rPr sz="800" b="1" dirty="0">
                <a:solidFill>
                  <a:srgbClr val="FFB81C"/>
                </a:solidFill>
                <a:latin typeface="Aktiv Grotesk"/>
                <a:cs typeface="Aktiv Grotesk"/>
              </a:rPr>
              <a:t>or</a:t>
            </a:r>
            <a:r>
              <a:rPr sz="800" b="1" spc="-15" dirty="0">
                <a:solidFill>
                  <a:srgbClr val="FFB81C"/>
                </a:solidFill>
                <a:latin typeface="Aktiv Grotesk"/>
                <a:cs typeface="Aktiv Grotesk"/>
              </a:rPr>
              <a:t> </a:t>
            </a:r>
            <a:r>
              <a:rPr sz="800" b="1" spc="-10" dirty="0">
                <a:solidFill>
                  <a:srgbClr val="FFB81C"/>
                </a:solidFill>
                <a:latin typeface="Aktiv Grotesk"/>
                <a:cs typeface="Aktiv Grotesk"/>
              </a:rPr>
              <a:t>VISIT</a:t>
            </a:r>
            <a:endParaRPr sz="800" dirty="0">
              <a:latin typeface="Aktiv Grotesk"/>
              <a:cs typeface="Aktiv Grotesk"/>
            </a:endParaRPr>
          </a:p>
          <a:p>
            <a:pPr marL="12700" algn="r">
              <a:lnSpc>
                <a:spcPct val="100000"/>
              </a:lnSpc>
              <a:spcBef>
                <a:spcPts val="200"/>
              </a:spcBef>
            </a:pPr>
            <a:r>
              <a:rPr sz="800" b="1" spc="-10" dirty="0">
                <a:solidFill>
                  <a:srgbClr val="FFB81C"/>
                </a:solidFill>
                <a:latin typeface="Aktiv Grotesk"/>
                <a:cs typeface="Aktiv Grotesk"/>
                <a:hlinkClick r:id="rId2"/>
              </a:rPr>
              <a:t>www.reece.com.au/storefinder</a:t>
            </a:r>
            <a:r>
              <a:rPr sz="800" b="1" spc="-20" dirty="0">
                <a:solidFill>
                  <a:srgbClr val="FFB81C"/>
                </a:solidFill>
                <a:latin typeface="Aktiv Grotesk"/>
                <a:cs typeface="Aktiv Grotesk"/>
              </a:rPr>
              <a:t> </a:t>
            </a:r>
            <a:r>
              <a:rPr sz="800" b="1" dirty="0">
                <a:solidFill>
                  <a:srgbClr val="FFB81C"/>
                </a:solidFill>
                <a:latin typeface="Aktiv Grotesk"/>
                <a:cs typeface="Aktiv Grotesk"/>
              </a:rPr>
              <a:t>for</a:t>
            </a:r>
            <a:r>
              <a:rPr sz="800" b="1" spc="-15" dirty="0">
                <a:solidFill>
                  <a:srgbClr val="FFB81C"/>
                </a:solidFill>
                <a:latin typeface="Aktiv Grotesk"/>
                <a:cs typeface="Aktiv Grotesk"/>
              </a:rPr>
              <a:t> </a:t>
            </a:r>
            <a:r>
              <a:rPr sz="800" b="1" dirty="0">
                <a:solidFill>
                  <a:srgbClr val="FFB81C"/>
                </a:solidFill>
                <a:latin typeface="Aktiv Grotesk"/>
                <a:cs typeface="Aktiv Grotesk"/>
              </a:rPr>
              <a:t>your</a:t>
            </a:r>
            <a:r>
              <a:rPr sz="800" b="1" spc="-15" dirty="0">
                <a:solidFill>
                  <a:srgbClr val="FFB81C"/>
                </a:solidFill>
                <a:latin typeface="Aktiv Grotesk"/>
                <a:cs typeface="Aktiv Grotesk"/>
              </a:rPr>
              <a:t> </a:t>
            </a:r>
            <a:r>
              <a:rPr sz="800" b="1" dirty="0">
                <a:solidFill>
                  <a:srgbClr val="FFB81C"/>
                </a:solidFill>
                <a:latin typeface="Aktiv Grotesk"/>
                <a:cs typeface="Aktiv Grotesk"/>
              </a:rPr>
              <a:t>nearest</a:t>
            </a:r>
            <a:r>
              <a:rPr sz="800" b="1" spc="-15" dirty="0">
                <a:solidFill>
                  <a:srgbClr val="FFB81C"/>
                </a:solidFill>
                <a:latin typeface="Aktiv Grotesk"/>
                <a:cs typeface="Aktiv Grotesk"/>
              </a:rPr>
              <a:t> </a:t>
            </a:r>
            <a:r>
              <a:rPr sz="800" b="1" spc="-10" dirty="0">
                <a:solidFill>
                  <a:srgbClr val="FFB81C"/>
                </a:solidFill>
                <a:latin typeface="Aktiv Grotesk"/>
                <a:cs typeface="Aktiv Grotesk"/>
              </a:rPr>
              <a:t>branch</a:t>
            </a:r>
            <a:endParaRPr sz="800" dirty="0">
              <a:latin typeface="Aktiv Grotesk"/>
              <a:cs typeface="Aktiv Grotesk"/>
            </a:endParaRPr>
          </a:p>
        </p:txBody>
      </p:sp>
      <p:graphicFrame>
        <p:nvGraphicFramePr>
          <p:cNvPr id="3" name="object 3">
            <a:extLst>
              <a:ext uri="{FF2B5EF4-FFF2-40B4-BE49-F238E27FC236}">
                <a16:creationId xmlns:a16="http://schemas.microsoft.com/office/drawing/2014/main" id="{8BFFF612-0DC5-D4C2-1F86-ABAE275D97B1}"/>
              </a:ext>
            </a:extLst>
          </p:cNvPr>
          <p:cNvGraphicFramePr>
            <a:graphicFrameLocks noGrp="1"/>
          </p:cNvGraphicFramePr>
          <p:nvPr>
            <p:extLst>
              <p:ext uri="{D42A27DB-BD31-4B8C-83A1-F6EECF244321}">
                <p14:modId xmlns:p14="http://schemas.microsoft.com/office/powerpoint/2010/main" val="2589142122"/>
              </p:ext>
            </p:extLst>
          </p:nvPr>
        </p:nvGraphicFramePr>
        <p:xfrm>
          <a:off x="457200" y="6326799"/>
          <a:ext cx="4159250" cy="2658745"/>
        </p:xfrm>
        <a:graphic>
          <a:graphicData uri="http://schemas.openxmlformats.org/drawingml/2006/table">
            <a:tbl>
              <a:tblPr firstRow="1" bandRow="1">
                <a:tableStyleId>{2D5ABB26-0587-4C30-8999-92F81FD0307C}</a:tableStyleId>
              </a:tblPr>
              <a:tblGrid>
                <a:gridCol w="620901">
                  <a:extLst>
                    <a:ext uri="{9D8B030D-6E8A-4147-A177-3AD203B41FA5}">
                      <a16:colId xmlns:a16="http://schemas.microsoft.com/office/drawing/2014/main" val="20000"/>
                    </a:ext>
                  </a:extLst>
                </a:gridCol>
                <a:gridCol w="593070">
                  <a:extLst>
                    <a:ext uri="{9D8B030D-6E8A-4147-A177-3AD203B41FA5}">
                      <a16:colId xmlns:a16="http://schemas.microsoft.com/office/drawing/2014/main" val="20001"/>
                    </a:ext>
                  </a:extLst>
                </a:gridCol>
                <a:gridCol w="593070">
                  <a:extLst>
                    <a:ext uri="{9D8B030D-6E8A-4147-A177-3AD203B41FA5}">
                      <a16:colId xmlns:a16="http://schemas.microsoft.com/office/drawing/2014/main" val="20002"/>
                    </a:ext>
                  </a:extLst>
                </a:gridCol>
                <a:gridCol w="593070">
                  <a:extLst>
                    <a:ext uri="{9D8B030D-6E8A-4147-A177-3AD203B41FA5}">
                      <a16:colId xmlns:a16="http://schemas.microsoft.com/office/drawing/2014/main" val="20003"/>
                    </a:ext>
                  </a:extLst>
                </a:gridCol>
                <a:gridCol w="593070">
                  <a:extLst>
                    <a:ext uri="{9D8B030D-6E8A-4147-A177-3AD203B41FA5}">
                      <a16:colId xmlns:a16="http://schemas.microsoft.com/office/drawing/2014/main" val="20004"/>
                    </a:ext>
                  </a:extLst>
                </a:gridCol>
                <a:gridCol w="593070">
                  <a:extLst>
                    <a:ext uri="{9D8B030D-6E8A-4147-A177-3AD203B41FA5}">
                      <a16:colId xmlns:a16="http://schemas.microsoft.com/office/drawing/2014/main" val="20005"/>
                    </a:ext>
                  </a:extLst>
                </a:gridCol>
                <a:gridCol w="572999">
                  <a:extLst>
                    <a:ext uri="{9D8B030D-6E8A-4147-A177-3AD203B41FA5}">
                      <a16:colId xmlns:a16="http://schemas.microsoft.com/office/drawing/2014/main" val="20006"/>
                    </a:ext>
                  </a:extLst>
                </a:gridCol>
              </a:tblGrid>
              <a:tr h="395605">
                <a:tc>
                  <a:txBody>
                    <a:bodyPr/>
                    <a:lstStyle/>
                    <a:p>
                      <a:pPr marL="107950" marR="180975">
                        <a:lnSpc>
                          <a:spcPct val="100000"/>
                        </a:lnSpc>
                        <a:spcBef>
                          <a:spcPts val="565"/>
                        </a:spcBef>
                      </a:pPr>
                      <a:r>
                        <a:rPr lang="en-AU" sz="800" b="1" spc="-50" dirty="0">
                          <a:solidFill>
                            <a:srgbClr val="FFB81C"/>
                          </a:solidFill>
                          <a:latin typeface="Aktiv Grotesk"/>
                          <a:cs typeface="Aktiv Grotesk"/>
                        </a:rPr>
                        <a:t>DN</a:t>
                      </a:r>
                      <a:endParaRPr sz="800" dirty="0">
                        <a:latin typeface="Aktiv Grotesk"/>
                        <a:cs typeface="Aktiv Grotesk"/>
                      </a:endParaRPr>
                    </a:p>
                  </a:txBody>
                  <a:tcPr marL="0" marR="0" marT="71755" marB="0">
                    <a:solidFill>
                      <a:srgbClr val="00000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D</a:t>
                      </a:r>
                    </a:p>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mm</a:t>
                      </a:r>
                    </a:p>
                  </a:txBody>
                  <a:tcPr marL="0" marR="0" marT="71755" marB="0">
                    <a:solidFill>
                      <a:srgbClr val="00000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H</a:t>
                      </a:r>
                    </a:p>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mm</a:t>
                      </a:r>
                      <a:endParaRPr sz="800" dirty="0">
                        <a:latin typeface="Aktiv Grotesk"/>
                        <a:cs typeface="Aktiv Grotesk"/>
                      </a:endParaRPr>
                    </a:p>
                  </a:txBody>
                  <a:tcPr marL="0" marR="0" marT="71755" marB="0">
                    <a:solidFill>
                      <a:srgbClr val="00000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A</a:t>
                      </a:r>
                    </a:p>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mm</a:t>
                      </a:r>
                      <a:endParaRPr lang="en-AU" sz="800" dirty="0">
                        <a:latin typeface="Aktiv Grotesk"/>
                        <a:cs typeface="Aktiv Grotesk"/>
                      </a:endParaRPr>
                    </a:p>
                  </a:txBody>
                  <a:tcPr marL="0" marR="0" marT="71755" marB="0">
                    <a:solidFill>
                      <a:srgbClr val="00000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d</a:t>
                      </a:r>
                    </a:p>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mm</a:t>
                      </a:r>
                      <a:endParaRPr lang="en-AU" sz="800" dirty="0">
                        <a:latin typeface="Aktiv Grotesk"/>
                        <a:cs typeface="Aktiv Grotesk"/>
                      </a:endParaRPr>
                    </a:p>
                  </a:txBody>
                  <a:tcPr marL="0" marR="0" marT="71755" marB="0">
                    <a:solidFill>
                      <a:srgbClr val="000000"/>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T</a:t>
                      </a:r>
                    </a:p>
                    <a:p>
                      <a:pPr marL="0" marR="0" lvl="0" indent="0" algn="ctr" defTabSz="914400" eaLnBrk="1" fontAlgn="auto" latinLnBrk="0" hangingPunct="1">
                        <a:lnSpc>
                          <a:spcPct val="100000"/>
                        </a:lnSpc>
                        <a:spcBef>
                          <a:spcPts val="0"/>
                        </a:spcBef>
                        <a:spcAft>
                          <a:spcPts val="0"/>
                        </a:spcAft>
                        <a:buClrTx/>
                        <a:buSzTx/>
                        <a:buFontTx/>
                        <a:buNone/>
                        <a:tabLst/>
                        <a:defRPr/>
                      </a:pPr>
                      <a:r>
                        <a:rPr lang="en-AU" sz="800" b="1" spc="-50" dirty="0">
                          <a:solidFill>
                            <a:srgbClr val="FFB81C"/>
                          </a:solidFill>
                          <a:latin typeface="Aktiv Grotesk"/>
                          <a:cs typeface="Aktiv Grotesk"/>
                        </a:rPr>
                        <a:t>mm</a:t>
                      </a:r>
                      <a:endParaRPr lang="en-AU" sz="800" dirty="0">
                        <a:latin typeface="Aktiv Grotesk"/>
                        <a:cs typeface="Aktiv Grotesk"/>
                      </a:endParaRPr>
                    </a:p>
                  </a:txBody>
                  <a:tcPr marL="0" marR="0" marT="71755" marB="0">
                    <a:solidFill>
                      <a:srgbClr val="000000"/>
                    </a:solidFill>
                  </a:tcPr>
                </a:tc>
                <a:tc>
                  <a:txBody>
                    <a:bodyPr/>
                    <a:lstStyle/>
                    <a:p>
                      <a:pPr marL="27305" algn="ctr">
                        <a:lnSpc>
                          <a:spcPct val="100000"/>
                        </a:lnSpc>
                      </a:pPr>
                      <a:r>
                        <a:rPr lang="en-AU" sz="800" b="1" spc="-50" dirty="0">
                          <a:solidFill>
                            <a:srgbClr val="FFB81C"/>
                          </a:solidFill>
                          <a:latin typeface="Aktiv Grotesk"/>
                          <a:cs typeface="Aktiv Grotesk"/>
                        </a:rPr>
                        <a:t>FREE FLOW</a:t>
                      </a:r>
                    </a:p>
                    <a:p>
                      <a:pPr marL="27305" algn="ctr">
                        <a:lnSpc>
                          <a:spcPct val="100000"/>
                        </a:lnSpc>
                      </a:pPr>
                      <a:r>
                        <a:rPr lang="en-AU" sz="800" b="1" spc="-50" dirty="0">
                          <a:solidFill>
                            <a:srgbClr val="FFB81C"/>
                          </a:solidFill>
                          <a:latin typeface="Aktiv Grotesk"/>
                          <a:cs typeface="Aktiv Grotesk"/>
                        </a:rPr>
                        <a:t>mm %</a:t>
                      </a:r>
                      <a:endParaRPr sz="800" dirty="0">
                        <a:latin typeface="Aktiv Grotesk"/>
                        <a:cs typeface="Aktiv Grotesk"/>
                      </a:endParaRPr>
                    </a:p>
                  </a:txBody>
                  <a:tcPr marL="0" marR="0" marT="71755" marB="0">
                    <a:solidFill>
                      <a:srgbClr val="000000"/>
                    </a:solidFill>
                  </a:tcPr>
                </a:tc>
                <a:extLst>
                  <a:ext uri="{0D108BD9-81ED-4DB2-BD59-A6C34878D82A}">
                    <a16:rowId xmlns:a16="http://schemas.microsoft.com/office/drawing/2014/main" val="2525132601"/>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50</a:t>
                      </a:r>
                      <a:endParaRPr sz="800" dirty="0">
                        <a:latin typeface="Aktiv Grotesk"/>
                        <a:cs typeface="Aktiv Grotesk"/>
                      </a:endParaRPr>
                    </a:p>
                  </a:txBody>
                  <a:tcPr marL="0" marR="0" marT="60325" marB="0">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55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105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2.8</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0.5</a:t>
                      </a:r>
                      <a:endParaRPr sz="800" dirty="0">
                        <a:latin typeface="Aktiv Grotesk"/>
                        <a:cs typeface="Aktiv Grotesk"/>
                      </a:endParaRPr>
                    </a:p>
                  </a:txBody>
                  <a:tcPr marL="0" marR="0" marT="60325" marB="0"/>
                </a:tc>
                <a:tc>
                  <a:txBody>
                    <a:bodyPr/>
                    <a:lstStyle/>
                    <a:p>
                      <a:pPr marL="27305" algn="ctr">
                        <a:lnSpc>
                          <a:spcPct val="100000"/>
                        </a:lnSpc>
                        <a:spcBef>
                          <a:spcPts val="475"/>
                        </a:spcBef>
                      </a:pPr>
                      <a:r>
                        <a:rPr lang="en-AU" sz="800" dirty="0">
                          <a:latin typeface="Aktiv Grotesk"/>
                          <a:cs typeface="Aktiv Grotesk"/>
                        </a:rPr>
                        <a:t>33</a:t>
                      </a:r>
                      <a:endParaRPr sz="800" dirty="0">
                        <a:latin typeface="Aktiv Grotesk"/>
                        <a:cs typeface="Aktiv Grotesk"/>
                      </a:endParaRPr>
                    </a:p>
                  </a:txBody>
                  <a:tcPr marL="0" marR="0" marT="60325" marB="0"/>
                </a:tc>
                <a:extLst>
                  <a:ext uri="{0D108BD9-81ED-4DB2-BD59-A6C34878D82A}">
                    <a16:rowId xmlns:a16="http://schemas.microsoft.com/office/drawing/2014/main" val="10001"/>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65</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71</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132</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2.8</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1.5</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0.5</a:t>
                      </a:r>
                      <a:endParaRPr sz="800" dirty="0">
                        <a:latin typeface="Aktiv Grotesk"/>
                        <a:cs typeface="Aktiv Grotesk"/>
                      </a:endParaRPr>
                    </a:p>
                  </a:txBody>
                  <a:tcPr marL="0" marR="0" marT="60325" marB="0">
                    <a:solidFill>
                      <a:srgbClr val="E5E5E5"/>
                    </a:solidFill>
                  </a:tcPr>
                </a:tc>
                <a:tc>
                  <a:txBody>
                    <a:bodyPr/>
                    <a:lstStyle/>
                    <a:p>
                      <a:pPr marL="27305" algn="ctr">
                        <a:lnSpc>
                          <a:spcPct val="100000"/>
                        </a:lnSpc>
                        <a:spcBef>
                          <a:spcPts val="475"/>
                        </a:spcBef>
                      </a:pPr>
                      <a:r>
                        <a:rPr lang="en-AU" sz="800" dirty="0">
                          <a:latin typeface="Aktiv Grotesk"/>
                          <a:cs typeface="Aktiv Grotesk"/>
                        </a:rPr>
                        <a:t>33</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2"/>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80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78.5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148</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2.8</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1.0</a:t>
                      </a:r>
                      <a:endParaRPr sz="800" dirty="0">
                        <a:latin typeface="Aktiv Grotesk"/>
                        <a:cs typeface="Aktiv Grotesk"/>
                      </a:endParaRPr>
                    </a:p>
                  </a:txBody>
                  <a:tcPr marL="0" marR="0" marT="60325" marB="0"/>
                </a:tc>
                <a:tc>
                  <a:txBody>
                    <a:bodyPr/>
                    <a:lstStyle/>
                    <a:p>
                      <a:pPr marL="27305" algn="ctr">
                        <a:lnSpc>
                          <a:spcPct val="100000"/>
                        </a:lnSpc>
                        <a:spcBef>
                          <a:spcPts val="475"/>
                        </a:spcBef>
                      </a:pPr>
                      <a:r>
                        <a:rPr lang="en-AU" sz="800" dirty="0">
                          <a:latin typeface="Aktiv Grotesk"/>
                          <a:cs typeface="Aktiv Grotesk"/>
                        </a:rPr>
                        <a:t>33</a:t>
                      </a:r>
                      <a:endParaRPr sz="800" dirty="0">
                        <a:latin typeface="Aktiv Grotesk"/>
                        <a:cs typeface="Aktiv Grotesk"/>
                      </a:endParaRPr>
                    </a:p>
                  </a:txBody>
                  <a:tcPr marL="0" marR="0" marT="60325" marB="0"/>
                </a:tc>
                <a:extLst>
                  <a:ext uri="{0D108BD9-81ED-4DB2-BD59-A6C34878D82A}">
                    <a16:rowId xmlns:a16="http://schemas.microsoft.com/office/drawing/2014/main" val="10003"/>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100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103</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196</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4.5</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3</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1.0</a:t>
                      </a:r>
                      <a:endParaRPr sz="800" dirty="0">
                        <a:latin typeface="Aktiv Grotesk"/>
                        <a:cs typeface="Aktiv Grotesk"/>
                      </a:endParaRPr>
                    </a:p>
                  </a:txBody>
                  <a:tcPr marL="0" marR="0" marT="60325" marB="0">
                    <a:solidFill>
                      <a:srgbClr val="E5E5E5"/>
                    </a:solidFill>
                  </a:tcPr>
                </a:tc>
                <a:tc>
                  <a:txBody>
                    <a:bodyPr/>
                    <a:lstStyle/>
                    <a:p>
                      <a:pPr marL="27305" algn="ctr">
                        <a:lnSpc>
                          <a:spcPct val="100000"/>
                        </a:lnSpc>
                        <a:spcBef>
                          <a:spcPts val="475"/>
                        </a:spcBef>
                      </a:pPr>
                      <a:r>
                        <a:rPr lang="en-AU" sz="800" dirty="0">
                          <a:latin typeface="Aktiv Grotesk"/>
                          <a:cs typeface="Aktiv Grotesk"/>
                        </a:rPr>
                        <a:t>40</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4"/>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125</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128</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234</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4.5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3</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1.0</a:t>
                      </a:r>
                      <a:endParaRPr sz="800" dirty="0">
                        <a:latin typeface="Aktiv Grotesk"/>
                        <a:cs typeface="Aktiv Grotesk"/>
                      </a:endParaRPr>
                    </a:p>
                  </a:txBody>
                  <a:tcPr marL="0" marR="0" marT="60325" marB="0"/>
                </a:tc>
                <a:tc>
                  <a:txBody>
                    <a:bodyPr/>
                    <a:lstStyle/>
                    <a:p>
                      <a:pPr marL="27305" algn="ctr">
                        <a:lnSpc>
                          <a:spcPct val="100000"/>
                        </a:lnSpc>
                        <a:spcBef>
                          <a:spcPts val="475"/>
                        </a:spcBef>
                      </a:pPr>
                      <a:r>
                        <a:rPr lang="en-AU" sz="800" dirty="0">
                          <a:latin typeface="Aktiv Grotesk"/>
                          <a:cs typeface="Aktiv Grotesk"/>
                        </a:rPr>
                        <a:t>40</a:t>
                      </a:r>
                      <a:endParaRPr sz="800" dirty="0">
                        <a:latin typeface="Aktiv Grotesk"/>
                        <a:cs typeface="Aktiv Grotesk"/>
                      </a:endParaRPr>
                    </a:p>
                  </a:txBody>
                  <a:tcPr marL="0" marR="0" marT="60325" marB="0"/>
                </a:tc>
                <a:extLst>
                  <a:ext uri="{0D108BD9-81ED-4DB2-BD59-A6C34878D82A}">
                    <a16:rowId xmlns:a16="http://schemas.microsoft.com/office/drawing/2014/main" val="10005"/>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150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156</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229</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4.5</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3</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1.0</a:t>
                      </a:r>
                      <a:endParaRPr sz="800" dirty="0">
                        <a:latin typeface="Aktiv Grotesk"/>
                        <a:cs typeface="Aktiv Grotesk"/>
                      </a:endParaRPr>
                    </a:p>
                  </a:txBody>
                  <a:tcPr marL="0" marR="0" marT="60325" marB="0">
                    <a:solidFill>
                      <a:srgbClr val="E5E5E5"/>
                    </a:solidFill>
                  </a:tcPr>
                </a:tc>
                <a:tc>
                  <a:txBody>
                    <a:bodyPr/>
                    <a:lstStyle/>
                    <a:p>
                      <a:pPr marL="27305" algn="ctr">
                        <a:lnSpc>
                          <a:spcPct val="100000"/>
                        </a:lnSpc>
                        <a:spcBef>
                          <a:spcPts val="475"/>
                        </a:spcBef>
                      </a:pPr>
                      <a:r>
                        <a:rPr lang="en-AU" sz="800" dirty="0">
                          <a:latin typeface="Aktiv Grotesk"/>
                          <a:cs typeface="Aktiv Grotesk"/>
                        </a:rPr>
                        <a:t>40</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6"/>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200</a:t>
                      </a:r>
                      <a:endParaRPr sz="800" dirty="0">
                        <a:latin typeface="Aktiv Grotesk"/>
                        <a:cs typeface="Aktiv Grotesk"/>
                      </a:endParaRPr>
                    </a:p>
                  </a:txBody>
                  <a:tcPr marL="0" marR="0" marT="60325" marB="0">
                    <a:lnT w="6350">
                      <a:solidFill>
                        <a:srgbClr val="E5E5E5"/>
                      </a:solidFill>
                      <a:prstDash val="solid"/>
                    </a:lnT>
                    <a:lnB w="6350">
                      <a:solidFill>
                        <a:srgbClr val="E5E5E5"/>
                      </a:solidFill>
                      <a:prstDash val="solid"/>
                    </a:lnB>
                    <a:solidFill>
                      <a:srgbClr val="000000"/>
                    </a:solidFill>
                  </a:tcPr>
                </a:tc>
                <a:tc>
                  <a:txBody>
                    <a:bodyPr/>
                    <a:lstStyle/>
                    <a:p>
                      <a:pPr algn="ctr">
                        <a:lnSpc>
                          <a:spcPct val="100000"/>
                        </a:lnSpc>
                        <a:spcBef>
                          <a:spcPts val="475"/>
                        </a:spcBef>
                      </a:pPr>
                      <a:r>
                        <a:rPr lang="en-AU" sz="800" dirty="0">
                          <a:latin typeface="Aktiv Grotesk"/>
                          <a:cs typeface="Aktiv Grotesk"/>
                        </a:rPr>
                        <a:t>208</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324</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4.5</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3</a:t>
                      </a:r>
                      <a:endParaRPr sz="800" dirty="0">
                        <a:latin typeface="Aktiv Grotesk"/>
                        <a:cs typeface="Aktiv Grotesk"/>
                      </a:endParaRPr>
                    </a:p>
                  </a:txBody>
                  <a:tcPr marL="0" marR="0" marT="60325" marB="0"/>
                </a:tc>
                <a:tc>
                  <a:txBody>
                    <a:bodyPr/>
                    <a:lstStyle/>
                    <a:p>
                      <a:pPr algn="ctr">
                        <a:lnSpc>
                          <a:spcPct val="100000"/>
                        </a:lnSpc>
                        <a:spcBef>
                          <a:spcPts val="475"/>
                        </a:spcBef>
                      </a:pPr>
                      <a:r>
                        <a:rPr lang="en-AU" sz="800" dirty="0">
                          <a:latin typeface="Aktiv Grotesk"/>
                          <a:cs typeface="Aktiv Grotesk"/>
                        </a:rPr>
                        <a:t>1.0</a:t>
                      </a:r>
                      <a:endParaRPr sz="800" dirty="0">
                        <a:latin typeface="Aktiv Grotesk"/>
                        <a:cs typeface="Aktiv Grotesk"/>
                      </a:endParaRPr>
                    </a:p>
                  </a:txBody>
                  <a:tcPr marL="0" marR="0" marT="60325" marB="0"/>
                </a:tc>
                <a:tc>
                  <a:txBody>
                    <a:bodyPr/>
                    <a:lstStyle/>
                    <a:p>
                      <a:pPr marL="27305" algn="ctr">
                        <a:lnSpc>
                          <a:spcPct val="100000"/>
                        </a:lnSpc>
                        <a:spcBef>
                          <a:spcPts val="475"/>
                        </a:spcBef>
                      </a:pPr>
                      <a:r>
                        <a:rPr lang="en-AU" sz="800" dirty="0">
                          <a:latin typeface="Aktiv Grotesk"/>
                          <a:cs typeface="Aktiv Grotesk"/>
                        </a:rPr>
                        <a:t>40</a:t>
                      </a:r>
                      <a:endParaRPr sz="800" dirty="0">
                        <a:latin typeface="Aktiv Grotesk"/>
                        <a:cs typeface="Aktiv Grotesk"/>
                      </a:endParaRPr>
                    </a:p>
                  </a:txBody>
                  <a:tcPr marL="0" marR="0" marT="60325" marB="0"/>
                </a:tc>
                <a:extLst>
                  <a:ext uri="{0D108BD9-81ED-4DB2-BD59-A6C34878D82A}">
                    <a16:rowId xmlns:a16="http://schemas.microsoft.com/office/drawing/2014/main" val="10007"/>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250</a:t>
                      </a:r>
                      <a:endParaRPr sz="800" dirty="0">
                        <a:latin typeface="Aktiv Grotesk"/>
                        <a:cs typeface="Aktiv Grotesk"/>
                      </a:endParaRPr>
                    </a:p>
                  </a:txBody>
                  <a:tcPr marL="0" marR="0" marT="60325" marB="0">
                    <a:lnT w="6350">
                      <a:solidFill>
                        <a:srgbClr val="E5E5E5"/>
                      </a:solidFill>
                      <a:prstDash val="solid"/>
                    </a:lnT>
                    <a:lnB w="6350" cap="flat" cmpd="sng" algn="ctr">
                      <a:solidFill>
                        <a:srgbClr val="E5E5E5"/>
                      </a:solidFill>
                      <a:prstDash val="solid"/>
                      <a:round/>
                      <a:headEnd type="none" w="med" len="med"/>
                      <a:tailEnd type="none" w="med" len="med"/>
                    </a:lnB>
                    <a:solidFill>
                      <a:srgbClr val="000000"/>
                    </a:solidFill>
                  </a:tcPr>
                </a:tc>
                <a:tc>
                  <a:txBody>
                    <a:bodyPr/>
                    <a:lstStyle/>
                    <a:p>
                      <a:pPr algn="ctr">
                        <a:lnSpc>
                          <a:spcPct val="100000"/>
                        </a:lnSpc>
                        <a:spcBef>
                          <a:spcPts val="475"/>
                        </a:spcBef>
                      </a:pPr>
                      <a:r>
                        <a:rPr lang="en-AU" sz="800" dirty="0">
                          <a:latin typeface="Aktiv Grotesk"/>
                          <a:cs typeface="Aktiv Grotesk"/>
                        </a:rPr>
                        <a:t>263</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388</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4.5</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3</a:t>
                      </a:r>
                      <a:endParaRPr sz="800" dirty="0">
                        <a:latin typeface="Aktiv Grotesk"/>
                        <a:cs typeface="Aktiv Grotesk"/>
                      </a:endParaRPr>
                    </a:p>
                  </a:txBody>
                  <a:tcPr marL="0" marR="0" marT="60325" marB="0">
                    <a:solidFill>
                      <a:srgbClr val="E5E5E5"/>
                    </a:solidFill>
                  </a:tcPr>
                </a:tc>
                <a:tc>
                  <a:txBody>
                    <a:bodyPr/>
                    <a:lstStyle/>
                    <a:p>
                      <a:pPr algn="ctr">
                        <a:lnSpc>
                          <a:spcPct val="100000"/>
                        </a:lnSpc>
                        <a:spcBef>
                          <a:spcPts val="475"/>
                        </a:spcBef>
                      </a:pPr>
                      <a:r>
                        <a:rPr lang="en-AU" sz="800" dirty="0">
                          <a:latin typeface="Aktiv Grotesk"/>
                          <a:cs typeface="Aktiv Grotesk"/>
                        </a:rPr>
                        <a:t>1.0</a:t>
                      </a:r>
                      <a:endParaRPr sz="800" dirty="0">
                        <a:latin typeface="Aktiv Grotesk"/>
                        <a:cs typeface="Aktiv Grotesk"/>
                      </a:endParaRPr>
                    </a:p>
                  </a:txBody>
                  <a:tcPr marL="0" marR="0" marT="60325" marB="0">
                    <a:solidFill>
                      <a:srgbClr val="E5E5E5"/>
                    </a:solidFill>
                  </a:tcPr>
                </a:tc>
                <a:tc>
                  <a:txBody>
                    <a:bodyPr/>
                    <a:lstStyle/>
                    <a:p>
                      <a:pPr marL="27305" algn="ctr">
                        <a:lnSpc>
                          <a:spcPct val="100000"/>
                        </a:lnSpc>
                        <a:spcBef>
                          <a:spcPts val="475"/>
                        </a:spcBef>
                      </a:pPr>
                      <a:r>
                        <a:rPr lang="en-AU" sz="800" dirty="0">
                          <a:latin typeface="Aktiv Grotesk"/>
                          <a:cs typeface="Aktiv Grotesk"/>
                        </a:rPr>
                        <a:t>40</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8"/>
                  </a:ext>
                </a:extLst>
              </a:tr>
              <a:tr h="251460">
                <a:tc>
                  <a:txBody>
                    <a:bodyPr/>
                    <a:lstStyle/>
                    <a:p>
                      <a:pPr algn="ctr">
                        <a:lnSpc>
                          <a:spcPct val="100000"/>
                        </a:lnSpc>
                        <a:spcBef>
                          <a:spcPts val="475"/>
                        </a:spcBef>
                      </a:pPr>
                      <a:r>
                        <a:rPr lang="en-AU" sz="800" b="1" spc="-25" dirty="0">
                          <a:solidFill>
                            <a:srgbClr val="FFB81C"/>
                          </a:solidFill>
                          <a:latin typeface="Aktiv Grotesk"/>
                          <a:cs typeface="Aktiv Grotesk"/>
                        </a:rPr>
                        <a:t>300</a:t>
                      </a:r>
                      <a:endParaRPr sz="800" dirty="0">
                        <a:latin typeface="Aktiv Grotesk"/>
                        <a:cs typeface="Aktiv Grotesk"/>
                      </a:endParaRPr>
                    </a:p>
                  </a:txBody>
                  <a:tcPr marL="0" marR="0" marT="60325" marB="0">
                    <a:lnT w="6350">
                      <a:solidFill>
                        <a:srgbClr val="E5E5E5"/>
                      </a:solidFill>
                      <a:prstDash val="solid"/>
                    </a:lnT>
                    <a:solidFill>
                      <a:srgbClr val="000000"/>
                    </a:solidFill>
                  </a:tcPr>
                </a:tc>
                <a:tc>
                  <a:txBody>
                    <a:bodyPr/>
                    <a:lstStyle/>
                    <a:p>
                      <a:pPr algn="ctr">
                        <a:lnSpc>
                          <a:spcPct val="100000"/>
                        </a:lnSpc>
                        <a:spcBef>
                          <a:spcPts val="475"/>
                        </a:spcBef>
                      </a:pPr>
                      <a:r>
                        <a:rPr lang="en-AU" sz="800" dirty="0">
                          <a:latin typeface="Aktiv Grotesk"/>
                          <a:cs typeface="Aktiv Grotesk"/>
                        </a:rPr>
                        <a:t>314</a:t>
                      </a:r>
                      <a:endParaRPr sz="800" dirty="0">
                        <a:latin typeface="Aktiv Grotesk"/>
                        <a:cs typeface="Aktiv Grotesk"/>
                      </a:endParaRPr>
                    </a:p>
                  </a:txBody>
                  <a:tcPr marL="0" marR="0" marT="60325" marB="0">
                    <a:solidFill>
                      <a:srgbClr val="FFFFFF"/>
                    </a:solidFill>
                  </a:tcPr>
                </a:tc>
                <a:tc>
                  <a:txBody>
                    <a:bodyPr/>
                    <a:lstStyle/>
                    <a:p>
                      <a:pPr algn="ctr">
                        <a:lnSpc>
                          <a:spcPct val="100000"/>
                        </a:lnSpc>
                        <a:spcBef>
                          <a:spcPts val="475"/>
                        </a:spcBef>
                      </a:pPr>
                      <a:r>
                        <a:rPr lang="en-AU" sz="800" dirty="0">
                          <a:latin typeface="Aktiv Grotesk"/>
                          <a:cs typeface="Aktiv Grotesk"/>
                        </a:rPr>
                        <a:t>412</a:t>
                      </a:r>
                      <a:endParaRPr sz="800" dirty="0">
                        <a:latin typeface="Aktiv Grotesk"/>
                        <a:cs typeface="Aktiv Grotesk"/>
                      </a:endParaRPr>
                    </a:p>
                  </a:txBody>
                  <a:tcPr marL="0" marR="0" marT="60325" marB="0">
                    <a:solidFill>
                      <a:srgbClr val="FFFFFF"/>
                    </a:solidFill>
                  </a:tcPr>
                </a:tc>
                <a:tc>
                  <a:txBody>
                    <a:bodyPr/>
                    <a:lstStyle/>
                    <a:p>
                      <a:pPr algn="ctr">
                        <a:lnSpc>
                          <a:spcPct val="100000"/>
                        </a:lnSpc>
                        <a:spcBef>
                          <a:spcPts val="475"/>
                        </a:spcBef>
                      </a:pPr>
                      <a:r>
                        <a:rPr lang="en-AU" sz="800" dirty="0">
                          <a:latin typeface="Aktiv Grotesk"/>
                          <a:cs typeface="Aktiv Grotesk"/>
                        </a:rPr>
                        <a:t>4.5</a:t>
                      </a:r>
                      <a:endParaRPr sz="800" dirty="0">
                        <a:latin typeface="Aktiv Grotesk"/>
                        <a:cs typeface="Aktiv Grotesk"/>
                      </a:endParaRPr>
                    </a:p>
                  </a:txBody>
                  <a:tcPr marL="0" marR="0" marT="60325" marB="0">
                    <a:solidFill>
                      <a:srgbClr val="FFFFFF"/>
                    </a:solidFill>
                  </a:tcPr>
                </a:tc>
                <a:tc>
                  <a:txBody>
                    <a:bodyPr/>
                    <a:lstStyle/>
                    <a:p>
                      <a:pPr algn="ctr">
                        <a:lnSpc>
                          <a:spcPct val="100000"/>
                        </a:lnSpc>
                        <a:spcBef>
                          <a:spcPts val="475"/>
                        </a:spcBef>
                      </a:pPr>
                      <a:r>
                        <a:rPr lang="en-AU" sz="800" dirty="0">
                          <a:latin typeface="Aktiv Grotesk"/>
                          <a:cs typeface="Aktiv Grotesk"/>
                        </a:rPr>
                        <a:t>3</a:t>
                      </a:r>
                      <a:endParaRPr sz="800" dirty="0">
                        <a:latin typeface="Aktiv Grotesk"/>
                        <a:cs typeface="Aktiv Grotesk"/>
                      </a:endParaRPr>
                    </a:p>
                  </a:txBody>
                  <a:tcPr marL="0" marR="0" marT="60325" marB="0">
                    <a:solidFill>
                      <a:srgbClr val="FFFFFF"/>
                    </a:solidFill>
                  </a:tcPr>
                </a:tc>
                <a:tc>
                  <a:txBody>
                    <a:bodyPr/>
                    <a:lstStyle/>
                    <a:p>
                      <a:pPr algn="ctr">
                        <a:lnSpc>
                          <a:spcPct val="100000"/>
                        </a:lnSpc>
                        <a:spcBef>
                          <a:spcPts val="475"/>
                        </a:spcBef>
                      </a:pPr>
                      <a:r>
                        <a:rPr lang="en-AU" sz="800" dirty="0">
                          <a:latin typeface="Aktiv Grotesk"/>
                          <a:cs typeface="Aktiv Grotesk"/>
                        </a:rPr>
                        <a:t>1.0</a:t>
                      </a:r>
                      <a:endParaRPr sz="800" dirty="0">
                        <a:latin typeface="Aktiv Grotesk"/>
                        <a:cs typeface="Aktiv Grotesk"/>
                      </a:endParaRPr>
                    </a:p>
                  </a:txBody>
                  <a:tcPr marL="0" marR="0" marT="60325" marB="0">
                    <a:solidFill>
                      <a:srgbClr val="FFFFFF"/>
                    </a:solidFill>
                  </a:tcPr>
                </a:tc>
                <a:tc>
                  <a:txBody>
                    <a:bodyPr/>
                    <a:lstStyle/>
                    <a:p>
                      <a:pPr marL="27305" algn="ctr">
                        <a:lnSpc>
                          <a:spcPct val="100000"/>
                        </a:lnSpc>
                        <a:spcBef>
                          <a:spcPts val="475"/>
                        </a:spcBef>
                      </a:pPr>
                      <a:r>
                        <a:rPr lang="en-AU" sz="800" dirty="0">
                          <a:latin typeface="Aktiv Grotesk"/>
                          <a:cs typeface="Aktiv Grotesk"/>
                        </a:rPr>
                        <a:t>40</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3609075911"/>
                  </a:ext>
                </a:extLst>
              </a:tr>
            </a:tbl>
          </a:graphicData>
        </a:graphic>
      </p:graphicFrame>
      <p:sp>
        <p:nvSpPr>
          <p:cNvPr id="4" name="object 9">
            <a:extLst>
              <a:ext uri="{FF2B5EF4-FFF2-40B4-BE49-F238E27FC236}">
                <a16:creationId xmlns:a16="http://schemas.microsoft.com/office/drawing/2014/main" id="{F98EB887-0389-0D69-83CC-9D2DA19D4C17}"/>
              </a:ext>
            </a:extLst>
          </p:cNvPr>
          <p:cNvSpPr txBox="1"/>
          <p:nvPr/>
        </p:nvSpPr>
        <p:spPr>
          <a:xfrm>
            <a:off x="444500" y="6032500"/>
            <a:ext cx="2495550" cy="135935"/>
          </a:xfrm>
          <a:prstGeom prst="rect">
            <a:avLst/>
          </a:prstGeom>
        </p:spPr>
        <p:txBody>
          <a:bodyPr vert="horz" wrap="square" lIns="0" tIns="12700" rIns="0" bIns="0" rtlCol="0">
            <a:spAutoFit/>
          </a:bodyPr>
          <a:lstStyle/>
          <a:p>
            <a:pPr marL="12700">
              <a:lnSpc>
                <a:spcPct val="100000"/>
              </a:lnSpc>
              <a:spcBef>
                <a:spcPts val="100"/>
              </a:spcBef>
            </a:pPr>
            <a:r>
              <a:rPr lang="en-AU" sz="800" spc="-10" dirty="0">
                <a:latin typeface="Aktiv Grotesk"/>
                <a:cs typeface="Aktiv Grotesk"/>
              </a:rPr>
              <a:t>TABLE 3</a:t>
            </a:r>
            <a:endParaRPr sz="800" dirty="0">
              <a:latin typeface="Aktiv Grotesk"/>
              <a:cs typeface="Aktiv Grotesk"/>
            </a:endParaRPr>
          </a:p>
        </p:txBody>
      </p:sp>
      <p:sp>
        <p:nvSpPr>
          <p:cNvPr id="5" name="object 7">
            <a:extLst>
              <a:ext uri="{FF2B5EF4-FFF2-40B4-BE49-F238E27FC236}">
                <a16:creationId xmlns:a16="http://schemas.microsoft.com/office/drawing/2014/main" id="{4DB8760A-4F5D-0CB0-FE7D-BFA500C92675}"/>
              </a:ext>
            </a:extLst>
          </p:cNvPr>
          <p:cNvSpPr txBox="1"/>
          <p:nvPr/>
        </p:nvSpPr>
        <p:spPr>
          <a:xfrm>
            <a:off x="444500" y="2022844"/>
            <a:ext cx="1581150" cy="135935"/>
          </a:xfrm>
          <a:prstGeom prst="rect">
            <a:avLst/>
          </a:prstGeom>
        </p:spPr>
        <p:txBody>
          <a:bodyPr vert="horz" wrap="square" lIns="0" tIns="12700" rIns="0" bIns="0" rtlCol="0">
            <a:spAutoFit/>
          </a:bodyPr>
          <a:lstStyle/>
          <a:p>
            <a:pPr marL="12700">
              <a:lnSpc>
                <a:spcPct val="100000"/>
              </a:lnSpc>
              <a:spcBef>
                <a:spcPts val="100"/>
              </a:spcBef>
            </a:pPr>
            <a:r>
              <a:rPr lang="en-AU" sz="800" dirty="0">
                <a:latin typeface="Aktiv Grotesk"/>
                <a:cs typeface="Aktiv Grotesk"/>
              </a:rPr>
              <a:t>FILTER SCREEN DIMENSIONS</a:t>
            </a:r>
            <a:endParaRPr sz="800" dirty="0">
              <a:latin typeface="Aktiv Grotesk"/>
              <a:cs typeface="Aktiv Grotesk"/>
            </a:endParaRPr>
          </a:p>
        </p:txBody>
      </p:sp>
      <p:pic>
        <p:nvPicPr>
          <p:cNvPr id="7" name="Picture 6">
            <a:extLst>
              <a:ext uri="{FF2B5EF4-FFF2-40B4-BE49-F238E27FC236}">
                <a16:creationId xmlns:a16="http://schemas.microsoft.com/office/drawing/2014/main" id="{6E174CDA-A589-55BD-48A9-1FA9A6735D65}"/>
              </a:ext>
            </a:extLst>
          </p:cNvPr>
          <p:cNvPicPr>
            <a:picLocks noChangeAspect="1"/>
          </p:cNvPicPr>
          <p:nvPr/>
        </p:nvPicPr>
        <p:blipFill>
          <a:blip r:embed="rId3"/>
          <a:srcRect t="8957"/>
          <a:stretch>
            <a:fillRect/>
          </a:stretch>
        </p:blipFill>
        <p:spPr>
          <a:xfrm>
            <a:off x="295386" y="2363161"/>
            <a:ext cx="2585304" cy="2818574"/>
          </a:xfrm>
          <a:prstGeom prst="rect">
            <a:avLst/>
          </a:prstGeom>
        </p:spPr>
      </p:pic>
      <p:pic>
        <p:nvPicPr>
          <p:cNvPr id="9" name="Picture 8">
            <a:extLst>
              <a:ext uri="{FF2B5EF4-FFF2-40B4-BE49-F238E27FC236}">
                <a16:creationId xmlns:a16="http://schemas.microsoft.com/office/drawing/2014/main" id="{2E5BF1D4-AF5C-3FCF-D9ED-45FDD270AAC7}"/>
              </a:ext>
            </a:extLst>
          </p:cNvPr>
          <p:cNvPicPr>
            <a:picLocks noChangeAspect="1"/>
          </p:cNvPicPr>
          <p:nvPr/>
        </p:nvPicPr>
        <p:blipFill>
          <a:blip r:embed="rId4"/>
          <a:srcRect t="8885"/>
          <a:stretch>
            <a:fillRect/>
          </a:stretch>
        </p:blipFill>
        <p:spPr>
          <a:xfrm>
            <a:off x="3178512" y="2451100"/>
            <a:ext cx="4026127" cy="2682039"/>
          </a:xfrm>
          <a:prstGeom prst="rect">
            <a:avLst/>
          </a:prstGeom>
        </p:spPr>
      </p:pic>
      <p:sp>
        <p:nvSpPr>
          <p:cNvPr id="10" name="object 8">
            <a:extLst>
              <a:ext uri="{FF2B5EF4-FFF2-40B4-BE49-F238E27FC236}">
                <a16:creationId xmlns:a16="http://schemas.microsoft.com/office/drawing/2014/main" id="{FEBB712B-9D3E-F5AA-C46E-C745E150AE10}"/>
              </a:ext>
            </a:extLst>
          </p:cNvPr>
          <p:cNvSpPr txBox="1"/>
          <p:nvPr/>
        </p:nvSpPr>
        <p:spPr>
          <a:xfrm>
            <a:off x="3702050" y="2022844"/>
            <a:ext cx="1581150" cy="135935"/>
          </a:xfrm>
          <a:prstGeom prst="rect">
            <a:avLst/>
          </a:prstGeom>
        </p:spPr>
        <p:txBody>
          <a:bodyPr vert="horz" wrap="square" lIns="0" tIns="12700" rIns="0" bIns="0" rtlCol="0">
            <a:spAutoFit/>
          </a:bodyPr>
          <a:lstStyle/>
          <a:p>
            <a:pPr marL="12700">
              <a:lnSpc>
                <a:spcPct val="100000"/>
              </a:lnSpc>
              <a:spcBef>
                <a:spcPts val="100"/>
              </a:spcBef>
            </a:pPr>
            <a:r>
              <a:rPr lang="en-AU" sz="800" spc="-10" dirty="0">
                <a:latin typeface="Aktiv Grotesk"/>
                <a:cs typeface="Aktiv Grotesk"/>
              </a:rPr>
              <a:t>FLOW CHARACTERISTICS CHART</a:t>
            </a:r>
            <a:endParaRPr sz="800" dirty="0">
              <a:latin typeface="Aktiv Grotesk"/>
              <a:cs typeface="Aktiv Grotesk"/>
            </a:endParaRPr>
          </a:p>
        </p:txBody>
      </p:sp>
      <p:sp>
        <p:nvSpPr>
          <p:cNvPr id="6" name="object 38">
            <a:extLst>
              <a:ext uri="{FF2B5EF4-FFF2-40B4-BE49-F238E27FC236}">
                <a16:creationId xmlns:a16="http://schemas.microsoft.com/office/drawing/2014/main" id="{01D2737B-1FD1-2827-220D-4E5940BA2B13}"/>
              </a:ext>
            </a:extLst>
          </p:cNvPr>
          <p:cNvSpPr txBox="1">
            <a:spLocks noGrp="1"/>
          </p:cNvSpPr>
          <p:nvPr>
            <p:ph type="ftr" sz="quarter" idx="5"/>
          </p:nvPr>
        </p:nvSpPr>
        <p:spPr>
          <a:xfrm>
            <a:off x="428788" y="9904142"/>
            <a:ext cx="3418204" cy="718145"/>
          </a:xfrm>
          <a:prstGeom prst="rect">
            <a:avLst/>
          </a:prstGeom>
        </p:spPr>
        <p:txBody>
          <a:bodyPr vert="horz" wrap="square" lIns="0" tIns="0" rIns="0" bIns="0" rtlCol="0">
            <a:spAutoFit/>
          </a:bodyPr>
          <a:lstStyle/>
          <a:p>
            <a:pPr marL="12700" marR="0" lvl="0" indent="0" defTabSz="914400" eaLnBrk="1" fontAlgn="auto" latinLnBrk="0" hangingPunct="1">
              <a:lnSpc>
                <a:spcPts val="650"/>
              </a:lnSpc>
              <a:spcBef>
                <a:spcPts val="0"/>
              </a:spcBef>
              <a:spcAft>
                <a:spcPts val="0"/>
              </a:spcAft>
              <a:buClrTx/>
              <a:buSzTx/>
              <a:buFontTx/>
              <a:buNone/>
              <a:tabLst/>
              <a:defRPr/>
            </a:pPr>
            <a:r>
              <a:rPr lang="en-AU" dirty="0">
                <a:solidFill>
                  <a:prstClr val="white"/>
                </a:solidFill>
              </a:rPr>
              <a:t>All</a:t>
            </a:r>
            <a:r>
              <a:rPr lang="en-AU" spc="-10"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trademarks</a:t>
            </a:r>
            <a:r>
              <a:rPr lang="en-AU" spc="-5" dirty="0">
                <a:solidFill>
                  <a:prstClr val="white"/>
                </a:solidFill>
              </a:rPr>
              <a:t> </a:t>
            </a:r>
            <a:r>
              <a:rPr lang="en-AU" dirty="0">
                <a:solidFill>
                  <a:prstClr val="white"/>
                </a:solidFill>
              </a:rPr>
              <a:t>and</a:t>
            </a:r>
            <a:r>
              <a:rPr lang="en-AU" spc="-5" dirty="0">
                <a:solidFill>
                  <a:prstClr val="white"/>
                </a:solidFill>
              </a:rPr>
              <a:t> </a:t>
            </a:r>
            <a:r>
              <a:rPr lang="en-AU" dirty="0">
                <a:solidFill>
                  <a:prstClr val="white"/>
                </a:solidFill>
              </a:rPr>
              <a:t>logos</a:t>
            </a:r>
            <a:r>
              <a:rPr lang="en-AU" spc="-10" dirty="0">
                <a:solidFill>
                  <a:prstClr val="white"/>
                </a:solidFill>
              </a:rPr>
              <a:t> </a:t>
            </a:r>
            <a:r>
              <a:rPr lang="en-AU" dirty="0">
                <a:solidFill>
                  <a:prstClr val="white"/>
                </a:solidFill>
              </a:rPr>
              <a:t>are</a:t>
            </a:r>
            <a:r>
              <a:rPr lang="en-AU" spc="-5" dirty="0">
                <a:solidFill>
                  <a:prstClr val="white"/>
                </a:solidFill>
              </a:rPr>
              <a:t> </a:t>
            </a:r>
            <a:r>
              <a:rPr lang="en-AU" dirty="0">
                <a:solidFill>
                  <a:prstClr val="white"/>
                </a:solidFill>
              </a:rPr>
              <a:t>owned</a:t>
            </a:r>
            <a:r>
              <a:rPr lang="en-AU" spc="-5" dirty="0">
                <a:solidFill>
                  <a:prstClr val="white"/>
                </a:solidFill>
              </a:rPr>
              <a:t> </a:t>
            </a:r>
            <a:r>
              <a:rPr lang="en-AU" dirty="0">
                <a:solidFill>
                  <a:prstClr val="white"/>
                </a:solidFill>
              </a:rPr>
              <a:t>by</a:t>
            </a:r>
            <a:r>
              <a:rPr lang="en-AU" spc="-5"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Group </a:t>
            </a:r>
            <a:r>
              <a:rPr lang="en-AU" dirty="0">
                <a:solidFill>
                  <a:prstClr val="white"/>
                </a:solidFill>
              </a:rPr>
              <a:t>Pty</a:t>
            </a:r>
            <a:r>
              <a:rPr lang="en-AU" spc="-5" dirty="0">
                <a:solidFill>
                  <a:prstClr val="white"/>
                </a:solidFill>
              </a:rPr>
              <a:t> </a:t>
            </a:r>
            <a:r>
              <a:rPr lang="en-AU" spc="-10" dirty="0">
                <a:solidFill>
                  <a:prstClr val="white"/>
                </a:solidFill>
              </a:rPr>
              <a:t>Ltd.</a:t>
            </a:r>
            <a:r>
              <a:rPr lang="en-AU" spc="-5" dirty="0">
                <a:solidFill>
                  <a:prstClr val="white"/>
                </a:solidFill>
              </a:rPr>
              <a:t> The words TYTON</a:t>
            </a:r>
            <a:r>
              <a:rPr lang="en-AU" dirty="0"/>
              <a:t>®, TYTON-LOK® and TYTON JOINT® are United States Pipe and Foundry Co. Inc. trademarks and are registered as such in the United States Patent Office and some 45 other countries. Reece and Viadux are an exclusively authorised and licensed user of these trademarks within Australia and New Zealand. </a:t>
            </a:r>
            <a:r>
              <a:rPr lang="en-AU" dirty="0">
                <a:solidFill>
                  <a:prstClr val="white"/>
                </a:solidFill>
              </a:rPr>
              <a:t>All</a:t>
            </a:r>
            <a:r>
              <a:rPr lang="en-AU" spc="-5" dirty="0">
                <a:solidFill>
                  <a:prstClr val="white"/>
                </a:solidFill>
              </a:rPr>
              <a:t> </a:t>
            </a:r>
            <a:r>
              <a:rPr lang="en-AU" dirty="0">
                <a:solidFill>
                  <a:prstClr val="white"/>
                </a:solidFill>
              </a:rPr>
              <a:t>other</a:t>
            </a:r>
            <a:r>
              <a:rPr lang="en-AU" spc="-10" dirty="0">
                <a:solidFill>
                  <a:prstClr val="white"/>
                </a:solidFill>
              </a:rPr>
              <a:t> brand</a:t>
            </a:r>
            <a:r>
              <a:rPr lang="en-AU" spc="-5" dirty="0">
                <a:solidFill>
                  <a:prstClr val="white"/>
                </a:solidFill>
              </a:rPr>
              <a:t> </a:t>
            </a:r>
            <a:r>
              <a:rPr lang="en-AU" dirty="0">
                <a:solidFill>
                  <a:prstClr val="white"/>
                </a:solidFill>
              </a:rPr>
              <a:t>or</a:t>
            </a:r>
            <a:r>
              <a:rPr lang="en-AU" spc="-5" dirty="0">
                <a:solidFill>
                  <a:prstClr val="white"/>
                </a:solidFill>
              </a:rPr>
              <a:t> </a:t>
            </a:r>
            <a:r>
              <a:rPr lang="en-AU" spc="-10" dirty="0">
                <a:solidFill>
                  <a:prstClr val="white"/>
                </a:solidFill>
              </a:rPr>
              <a:t>product </a:t>
            </a:r>
            <a:r>
              <a:rPr lang="en-AU" dirty="0">
                <a:solidFill>
                  <a:prstClr val="white"/>
                </a:solidFill>
              </a:rPr>
              <a:t>names</a:t>
            </a:r>
            <a:r>
              <a:rPr lang="en-AU" spc="-5" dirty="0">
                <a:solidFill>
                  <a:prstClr val="white"/>
                </a:solidFill>
              </a:rPr>
              <a:t> </a:t>
            </a:r>
            <a:r>
              <a:rPr lang="en-AU" dirty="0">
                <a:solidFill>
                  <a:prstClr val="white"/>
                </a:solidFill>
              </a:rPr>
              <a:t>are </a:t>
            </a:r>
            <a:r>
              <a:rPr lang="en-AU" spc="-10" dirty="0">
                <a:solidFill>
                  <a:prstClr val="white"/>
                </a:solidFill>
              </a:rPr>
              <a:t>trademarks</a:t>
            </a:r>
            <a:r>
              <a:rPr lang="en-AU" dirty="0">
                <a:solidFill>
                  <a:prstClr val="white"/>
                </a:solidFill>
              </a:rPr>
              <a:t> or </a:t>
            </a:r>
            <a:r>
              <a:rPr lang="en-AU" spc="-10" dirty="0">
                <a:solidFill>
                  <a:prstClr val="white"/>
                </a:solidFill>
              </a:rPr>
              <a:t>registered</a:t>
            </a:r>
            <a:r>
              <a:rPr lang="en-AU" dirty="0">
                <a:solidFill>
                  <a:prstClr val="white"/>
                </a:solidFill>
              </a:rPr>
              <a:t> marks of their </a:t>
            </a:r>
            <a:r>
              <a:rPr lang="en-AU" spc="-10" dirty="0">
                <a:solidFill>
                  <a:prstClr val="white"/>
                </a:solidFill>
              </a:rPr>
              <a:t>respective</a:t>
            </a:r>
            <a:r>
              <a:rPr lang="en-AU" dirty="0">
                <a:solidFill>
                  <a:prstClr val="white"/>
                </a:solidFill>
              </a:rPr>
              <a:t> owners and </a:t>
            </a:r>
            <a:r>
              <a:rPr lang="en-AU" spc="-10" dirty="0">
                <a:solidFill>
                  <a:prstClr val="white"/>
                </a:solidFill>
              </a:rPr>
              <a:t>displayed</a:t>
            </a:r>
            <a:r>
              <a:rPr lang="en-AU" dirty="0">
                <a:solidFill>
                  <a:prstClr val="white"/>
                </a:solidFill>
              </a:rPr>
              <a:t> by </a:t>
            </a:r>
            <a:r>
              <a:rPr lang="en-AU" spc="-10" dirty="0">
                <a:solidFill>
                  <a:prstClr val="white"/>
                </a:solidFill>
              </a:rPr>
              <a:t>agreement.  Because</a:t>
            </a:r>
            <a:r>
              <a:rPr lang="en-AU" dirty="0">
                <a:solidFill>
                  <a:prstClr val="white"/>
                </a:solidFill>
              </a:rPr>
              <a:t> we are</a:t>
            </a:r>
            <a:r>
              <a:rPr lang="en-AU" spc="5" dirty="0">
                <a:solidFill>
                  <a:prstClr val="white"/>
                </a:solidFill>
              </a:rPr>
              <a:t> </a:t>
            </a:r>
            <a:r>
              <a:rPr lang="en-AU" spc="-10" dirty="0">
                <a:solidFill>
                  <a:prstClr val="white"/>
                </a:solidFill>
              </a:rPr>
              <a:t>continuously</a:t>
            </a:r>
            <a:r>
              <a:rPr lang="en-AU" dirty="0">
                <a:solidFill>
                  <a:prstClr val="white"/>
                </a:solidFill>
              </a:rPr>
              <a:t> </a:t>
            </a:r>
            <a:r>
              <a:rPr lang="en-AU" spc="-10" dirty="0">
                <a:solidFill>
                  <a:prstClr val="white"/>
                </a:solidFill>
              </a:rPr>
              <a:t>improving</a:t>
            </a:r>
            <a:r>
              <a:rPr lang="en-AU" spc="5" dirty="0">
                <a:solidFill>
                  <a:prstClr val="white"/>
                </a:solidFill>
              </a:rPr>
              <a:t> </a:t>
            </a:r>
            <a:r>
              <a:rPr lang="en-AU" dirty="0">
                <a:solidFill>
                  <a:prstClr val="white"/>
                </a:solidFill>
              </a:rPr>
              <a:t>our </a:t>
            </a:r>
            <a:r>
              <a:rPr lang="en-AU" spc="-10" dirty="0">
                <a:solidFill>
                  <a:prstClr val="white"/>
                </a:solidFill>
              </a:rPr>
              <a:t>products</a:t>
            </a:r>
            <a:r>
              <a:rPr lang="en-AU" dirty="0">
                <a:solidFill>
                  <a:prstClr val="white"/>
                </a:solidFill>
              </a:rPr>
              <a:t> and</a:t>
            </a:r>
            <a:r>
              <a:rPr lang="en-AU" spc="5" dirty="0">
                <a:solidFill>
                  <a:prstClr val="white"/>
                </a:solidFill>
              </a:rPr>
              <a:t> </a:t>
            </a:r>
            <a:r>
              <a:rPr lang="en-AU" dirty="0">
                <a:solidFill>
                  <a:prstClr val="white"/>
                </a:solidFill>
              </a:rPr>
              <a:t>services, Reece</a:t>
            </a:r>
            <a:r>
              <a:rPr lang="en-AU" spc="5" dirty="0">
                <a:solidFill>
                  <a:prstClr val="white"/>
                </a:solidFill>
              </a:rPr>
              <a:t> </a:t>
            </a:r>
            <a:r>
              <a:rPr lang="en-AU" spc="-10" dirty="0">
                <a:solidFill>
                  <a:prstClr val="white"/>
                </a:solidFill>
              </a:rPr>
              <a:t>reserves</a:t>
            </a:r>
            <a:r>
              <a:rPr lang="en-AU" dirty="0">
                <a:solidFill>
                  <a:prstClr val="white"/>
                </a:solidFill>
              </a:rPr>
              <a:t> the right</a:t>
            </a:r>
            <a:r>
              <a:rPr lang="en-AU" spc="5" dirty="0">
                <a:solidFill>
                  <a:prstClr val="white"/>
                </a:solidFill>
              </a:rPr>
              <a:t> </a:t>
            </a:r>
            <a:r>
              <a:rPr lang="en-AU" spc="-25" dirty="0">
                <a:solidFill>
                  <a:prstClr val="white"/>
                </a:solidFill>
              </a:rPr>
              <a:t>to </a:t>
            </a:r>
            <a:r>
              <a:rPr lang="en-AU" dirty="0">
                <a:solidFill>
                  <a:prstClr val="white"/>
                </a:solidFill>
              </a:rPr>
              <a:t>change </a:t>
            </a:r>
            <a:r>
              <a:rPr lang="en-AU" spc="-10" dirty="0">
                <a:solidFill>
                  <a:prstClr val="white"/>
                </a:solidFill>
              </a:rPr>
              <a:t>specifications</a:t>
            </a:r>
            <a:r>
              <a:rPr lang="en-AU" spc="5" dirty="0">
                <a:solidFill>
                  <a:prstClr val="white"/>
                </a:solidFill>
              </a:rPr>
              <a:t> </a:t>
            </a:r>
            <a:r>
              <a:rPr lang="en-AU" dirty="0">
                <a:solidFill>
                  <a:prstClr val="white"/>
                </a:solidFill>
              </a:rPr>
              <a:t>without prior</a:t>
            </a:r>
            <a:r>
              <a:rPr lang="en-AU" spc="5" dirty="0">
                <a:solidFill>
                  <a:prstClr val="white"/>
                </a:solidFill>
              </a:rPr>
              <a:t> </a:t>
            </a:r>
            <a:r>
              <a:rPr lang="en-AU" dirty="0">
                <a:solidFill>
                  <a:prstClr val="white"/>
                </a:solidFill>
              </a:rPr>
              <a:t>notice.</a:t>
            </a:r>
            <a:r>
              <a:rPr lang="en-AU" spc="140" dirty="0">
                <a:solidFill>
                  <a:prstClr val="white"/>
                </a:solidFill>
              </a:rPr>
              <a:t> </a:t>
            </a:r>
            <a:r>
              <a:rPr lang="en-AU" dirty="0">
                <a:solidFill>
                  <a:prstClr val="white"/>
                </a:solidFill>
              </a:rPr>
              <a:t>[V04-</a:t>
            </a:r>
            <a:r>
              <a:rPr lang="en-AU" spc="-10" dirty="0">
                <a:solidFill>
                  <a:prstClr val="white"/>
                </a:solidFill>
              </a:rPr>
              <a:t>20260724]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4500" y="341230"/>
            <a:ext cx="3418204" cy="623889"/>
          </a:xfrm>
          <a:prstGeom prst="rect">
            <a:avLst/>
          </a:prstGeom>
        </p:spPr>
        <p:txBody>
          <a:bodyPr vert="horz" wrap="square" lIns="0" tIns="53975" rIns="0" bIns="0" rtlCol="0">
            <a:spAutoFit/>
          </a:bodyPr>
          <a:lstStyle/>
          <a:p>
            <a:pPr marL="12700">
              <a:lnSpc>
                <a:spcPct val="100000"/>
              </a:lnSpc>
              <a:spcBef>
                <a:spcPts val="425"/>
              </a:spcBef>
            </a:pPr>
            <a:r>
              <a:rPr lang="fr-FR" sz="1700" dirty="0">
                <a:solidFill>
                  <a:srgbClr val="FFB81C"/>
                </a:solidFill>
                <a:latin typeface="Aktiv Grotesk Medium"/>
                <a:cs typeface="Aktiv Grotesk Medium"/>
              </a:rPr>
              <a:t>DIMAX Y-STRAINER</a:t>
            </a:r>
            <a:endParaRPr lang="fr-FR" sz="1700" dirty="0">
              <a:latin typeface="Aktiv Grotesk Medium"/>
              <a:cs typeface="Aktiv Grotesk Medium"/>
            </a:endParaRPr>
          </a:p>
          <a:p>
            <a:pPr marL="12700" marR="5080">
              <a:lnSpc>
                <a:spcPts val="1800"/>
              </a:lnSpc>
              <a:spcBef>
                <a:spcPts val="585"/>
              </a:spcBef>
            </a:pPr>
            <a:r>
              <a:rPr lang="en-AU" sz="1700" spc="-10" dirty="0">
                <a:solidFill>
                  <a:srgbClr val="FFFFFF"/>
                </a:solidFill>
                <a:latin typeface="Aktiv Grotesk Light"/>
                <a:cs typeface="Aktiv Grotesk Light"/>
              </a:rPr>
              <a:t>DN50-300 PN16 CAST IRON</a:t>
            </a:r>
            <a:endParaRPr lang="en-AU" sz="1700" dirty="0">
              <a:latin typeface="Aktiv Grotesk Light"/>
              <a:cs typeface="Aktiv Grotesk Light"/>
            </a:endParaRPr>
          </a:p>
        </p:txBody>
      </p:sp>
      <p:graphicFrame>
        <p:nvGraphicFramePr>
          <p:cNvPr id="15" name="object 15"/>
          <p:cNvGraphicFramePr>
            <a:graphicFrameLocks noGrp="1"/>
          </p:cNvGraphicFramePr>
          <p:nvPr>
            <p:extLst>
              <p:ext uri="{D42A27DB-BD31-4B8C-83A1-F6EECF244321}">
                <p14:modId xmlns:p14="http://schemas.microsoft.com/office/powerpoint/2010/main" val="2056644018"/>
              </p:ext>
            </p:extLst>
          </p:nvPr>
        </p:nvGraphicFramePr>
        <p:xfrm>
          <a:off x="457200" y="2027800"/>
          <a:ext cx="4915534" cy="4969705"/>
        </p:xfrm>
        <a:graphic>
          <a:graphicData uri="http://schemas.openxmlformats.org/drawingml/2006/table">
            <a:tbl>
              <a:tblPr firstRow="1" bandRow="1">
                <a:tableStyleId>{2D5ABB26-0587-4C30-8999-92F81FD0307C}</a:tableStyleId>
              </a:tblPr>
              <a:tblGrid>
                <a:gridCol w="2559050">
                  <a:extLst>
                    <a:ext uri="{9D8B030D-6E8A-4147-A177-3AD203B41FA5}">
                      <a16:colId xmlns:a16="http://schemas.microsoft.com/office/drawing/2014/main" val="20000"/>
                    </a:ext>
                  </a:extLst>
                </a:gridCol>
                <a:gridCol w="2356484">
                  <a:extLst>
                    <a:ext uri="{9D8B030D-6E8A-4147-A177-3AD203B41FA5}">
                      <a16:colId xmlns:a16="http://schemas.microsoft.com/office/drawing/2014/main" val="20001"/>
                    </a:ext>
                  </a:extLst>
                </a:gridCol>
              </a:tblGrid>
              <a:tr h="182245">
                <a:tc>
                  <a:txBody>
                    <a:bodyPr/>
                    <a:lstStyle/>
                    <a:p>
                      <a:pPr>
                        <a:lnSpc>
                          <a:spcPct val="100000"/>
                        </a:lnSpc>
                      </a:pPr>
                      <a:endParaRPr sz="700">
                        <a:latin typeface="Times New Roman"/>
                        <a:cs typeface="Times New Roman"/>
                      </a:endParaRPr>
                    </a:p>
                  </a:txBody>
                  <a:tcPr marL="0" marR="0" marT="0" marB="0">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T="0" marB="0">
                    <a:lnT w="9525">
                      <a:solidFill>
                        <a:srgbClr val="000000"/>
                      </a:solidFill>
                      <a:prstDash val="solid"/>
                    </a:lnT>
                  </a:tcPr>
                </a:tc>
                <a:extLst>
                  <a:ext uri="{0D108BD9-81ED-4DB2-BD59-A6C34878D82A}">
                    <a16:rowId xmlns:a16="http://schemas.microsoft.com/office/drawing/2014/main" val="10000"/>
                  </a:ext>
                </a:extLst>
              </a:tr>
              <a:tr h="251460">
                <a:tc>
                  <a:txBody>
                    <a:bodyPr/>
                    <a:lstStyle/>
                    <a:p>
                      <a:pPr marL="143510">
                        <a:lnSpc>
                          <a:spcPct val="100000"/>
                        </a:lnSpc>
                        <a:spcBef>
                          <a:spcPts val="475"/>
                        </a:spcBef>
                      </a:pPr>
                      <a:r>
                        <a:rPr sz="800" b="1" spc="-10" dirty="0">
                          <a:solidFill>
                            <a:srgbClr val="FFB81C"/>
                          </a:solidFill>
                          <a:latin typeface="Aktiv Grotesk"/>
                          <a:cs typeface="Aktiv Grotesk"/>
                        </a:rPr>
                        <a:t>DESCRIPTION</a:t>
                      </a:r>
                      <a:endParaRPr sz="800">
                        <a:latin typeface="Aktiv Grotesk"/>
                        <a:cs typeface="Aktiv Grotesk"/>
                      </a:endParaRPr>
                    </a:p>
                  </a:txBody>
                  <a:tcPr marL="0" marR="0" marT="60325" marB="0">
                    <a:solidFill>
                      <a:srgbClr val="000000"/>
                    </a:solidFill>
                  </a:tcPr>
                </a:tc>
                <a:tc>
                  <a:txBody>
                    <a:bodyPr/>
                    <a:lstStyle/>
                    <a:p>
                      <a:pPr marL="1346200">
                        <a:lnSpc>
                          <a:spcPct val="100000"/>
                        </a:lnSpc>
                        <a:spcBef>
                          <a:spcPts val="475"/>
                        </a:spcBef>
                      </a:pPr>
                      <a:r>
                        <a:rPr sz="800" b="1" spc="-10" dirty="0">
                          <a:solidFill>
                            <a:srgbClr val="FFB81C"/>
                          </a:solidFill>
                          <a:latin typeface="Aktiv Grotesk"/>
                          <a:cs typeface="Aktiv Grotesk"/>
                        </a:rPr>
                        <a:t>PRODUCT</a:t>
                      </a:r>
                      <a:r>
                        <a:rPr sz="800" b="1" spc="15" dirty="0">
                          <a:solidFill>
                            <a:srgbClr val="FFB81C"/>
                          </a:solidFill>
                          <a:latin typeface="Aktiv Grotesk"/>
                          <a:cs typeface="Aktiv Grotesk"/>
                        </a:rPr>
                        <a:t> </a:t>
                      </a:r>
                      <a:r>
                        <a:rPr sz="800" b="1" spc="-20" dirty="0">
                          <a:solidFill>
                            <a:srgbClr val="FFB81C"/>
                          </a:solidFill>
                          <a:latin typeface="Aktiv Grotesk"/>
                          <a:cs typeface="Aktiv Grotesk"/>
                        </a:rPr>
                        <a:t>CODE</a:t>
                      </a:r>
                      <a:endParaRPr sz="800" dirty="0">
                        <a:latin typeface="Aktiv Grotesk"/>
                        <a:cs typeface="Aktiv Grotesk"/>
                      </a:endParaRPr>
                    </a:p>
                  </a:txBody>
                  <a:tcPr marL="0" marR="0" marT="60325" marB="0">
                    <a:solidFill>
                      <a:srgbClr val="000000"/>
                    </a:solidFill>
                  </a:tcPr>
                </a:tc>
                <a:extLst>
                  <a:ext uri="{0D108BD9-81ED-4DB2-BD59-A6C34878D82A}">
                    <a16:rowId xmlns:a16="http://schemas.microsoft.com/office/drawing/2014/main" val="10001"/>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sv-SE" sz="800" dirty="0">
                          <a:latin typeface="Aktiv Grotesk"/>
                          <a:cs typeface="Aktiv Grotesk"/>
                        </a:rPr>
                        <a:t>DIMAX/DURA Y-STRAINER FILTER 316 50MM</a:t>
                      </a:r>
                    </a:p>
                  </a:txBody>
                  <a:tcPr marL="0" marR="0" marT="60325" marB="0">
                    <a:solidFill>
                      <a:srgbClr val="E5E5E5"/>
                    </a:solidFill>
                  </a:tcPr>
                </a:tc>
                <a:tc>
                  <a:txBody>
                    <a:bodyPr/>
                    <a:lstStyle/>
                    <a:p>
                      <a:pPr marL="1346200" algn="l">
                        <a:lnSpc>
                          <a:spcPct val="100000"/>
                        </a:lnSpc>
                        <a:spcBef>
                          <a:spcPts val="475"/>
                        </a:spcBef>
                      </a:pPr>
                      <a:r>
                        <a:rPr lang="en-AU" sz="800" dirty="0">
                          <a:latin typeface="Aktiv Grotesk"/>
                          <a:cs typeface="Aktiv Grotesk"/>
                        </a:rPr>
                        <a:t>1009270</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3206624768"/>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sv-SE" sz="800" dirty="0">
                          <a:latin typeface="Aktiv Grotesk"/>
                          <a:cs typeface="Aktiv Grotesk"/>
                        </a:rPr>
                        <a:t>DIMAX/DURA Y-STRAINER FILTER 316 65MM</a:t>
                      </a:r>
                    </a:p>
                  </a:txBody>
                  <a:tcPr marL="0" marR="0" marT="60325" marB="0">
                    <a:solidFill>
                      <a:srgbClr val="FFFFFF"/>
                    </a:solidFill>
                  </a:tcPr>
                </a:tc>
                <a:tc>
                  <a:txBody>
                    <a:bodyPr/>
                    <a:lstStyle/>
                    <a:p>
                      <a:pPr marL="1346200" algn="l">
                        <a:lnSpc>
                          <a:spcPct val="100000"/>
                        </a:lnSpc>
                        <a:spcBef>
                          <a:spcPts val="475"/>
                        </a:spcBef>
                      </a:pPr>
                      <a:r>
                        <a:rPr lang="en-AU" sz="800" dirty="0">
                          <a:latin typeface="Aktiv Grotesk"/>
                          <a:cs typeface="Aktiv Grotesk"/>
                        </a:rPr>
                        <a:t>1009271</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0002"/>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sv-SE" sz="800" dirty="0">
                          <a:latin typeface="Aktiv Grotesk"/>
                          <a:cs typeface="Aktiv Grotesk"/>
                        </a:rPr>
                        <a:t>DIMAX/DURA Y-STRAINER FILTER 316 80MM</a:t>
                      </a:r>
                    </a:p>
                  </a:txBody>
                  <a:tcPr marL="0" marR="0" marT="60325" marB="0">
                    <a:solidFill>
                      <a:srgbClr val="E5E5E5"/>
                    </a:solidFill>
                  </a:tcPr>
                </a:tc>
                <a:tc>
                  <a:txBody>
                    <a:bodyPr/>
                    <a:lstStyle/>
                    <a:p>
                      <a:pPr marL="1346200" algn="l">
                        <a:lnSpc>
                          <a:spcPct val="100000"/>
                        </a:lnSpc>
                        <a:spcBef>
                          <a:spcPts val="475"/>
                        </a:spcBef>
                      </a:pPr>
                      <a:r>
                        <a:rPr lang="en-AU" sz="800" dirty="0">
                          <a:latin typeface="Aktiv Grotesk"/>
                          <a:cs typeface="Aktiv Grotesk"/>
                        </a:rPr>
                        <a:t>1009272</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3"/>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sv-SE" sz="800" dirty="0">
                          <a:latin typeface="Aktiv Grotesk"/>
                          <a:cs typeface="Aktiv Grotesk"/>
                        </a:rPr>
                        <a:t>DIMAX/DURA Y-STRAINER FILTER 316 100MM</a:t>
                      </a:r>
                    </a:p>
                  </a:txBody>
                  <a:tcPr marL="0" marR="0" marT="60325" marB="0">
                    <a:solidFill>
                      <a:srgbClr val="FFFFFF"/>
                    </a:solidFill>
                  </a:tcPr>
                </a:tc>
                <a:tc>
                  <a:txBody>
                    <a:bodyPr/>
                    <a:lstStyle/>
                    <a:p>
                      <a:pPr marL="1346200" algn="l">
                        <a:lnSpc>
                          <a:spcPct val="100000"/>
                        </a:lnSpc>
                        <a:spcBef>
                          <a:spcPts val="475"/>
                        </a:spcBef>
                      </a:pPr>
                      <a:r>
                        <a:rPr lang="en-AU" sz="800" dirty="0">
                          <a:latin typeface="Aktiv Grotesk"/>
                          <a:cs typeface="Aktiv Grotesk"/>
                        </a:rPr>
                        <a:t>1009273</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0004"/>
                  </a:ext>
                </a:extLst>
              </a:tr>
              <a:tr h="252000">
                <a:tc>
                  <a:txBody>
                    <a:bodyPr/>
                    <a:lstStyle/>
                    <a:p>
                      <a:pPr marL="143510" marR="0" lvl="0" indent="0" defTabSz="914400" eaLnBrk="1" fontAlgn="auto" latinLnBrk="0" hangingPunct="1">
                        <a:lnSpc>
                          <a:spcPct val="100000"/>
                        </a:lnSpc>
                        <a:spcBef>
                          <a:spcPts val="475"/>
                        </a:spcBef>
                        <a:spcAft>
                          <a:spcPts val="0"/>
                        </a:spcAft>
                        <a:buClrTx/>
                        <a:buSzTx/>
                        <a:buFontTx/>
                        <a:buNone/>
                        <a:tabLst/>
                        <a:defRPr/>
                      </a:pPr>
                      <a:r>
                        <a:rPr lang="sv-SE" sz="800" dirty="0">
                          <a:latin typeface="Aktiv Grotesk"/>
                          <a:cs typeface="Aktiv Grotesk"/>
                        </a:rPr>
                        <a:t>DIMAX/DURA Y-STRAINER FILTER 316 125MM</a:t>
                      </a:r>
                    </a:p>
                  </a:txBody>
                  <a:tcPr marL="0" marR="0" marT="60325" marB="0">
                    <a:solidFill>
                      <a:srgbClr val="E5E5E5"/>
                    </a:solidFill>
                  </a:tcPr>
                </a:tc>
                <a:tc>
                  <a:txBody>
                    <a:bodyPr/>
                    <a:lstStyle/>
                    <a:p>
                      <a:pPr marL="1346200" algn="l">
                        <a:lnSpc>
                          <a:spcPct val="100000"/>
                        </a:lnSpc>
                        <a:spcBef>
                          <a:spcPts val="475"/>
                        </a:spcBef>
                      </a:pPr>
                      <a:r>
                        <a:rPr lang="en-AU" sz="800" dirty="0">
                          <a:latin typeface="Aktiv Grotesk"/>
                          <a:cs typeface="Aktiv Grotesk"/>
                        </a:rPr>
                        <a:t>1009274</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005"/>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DIMAX/DURA Y-STRAINER FILTER 316 150MM</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1009275</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0006"/>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DIMAX/DURA Y-STRAINER FILTER 316 200MM</a:t>
                      </a:r>
                    </a:p>
                  </a:txBody>
                  <a:tcPr marL="0" marR="0" marT="60325" marB="0">
                    <a:solidFill>
                      <a:srgbClr val="E5E5E5"/>
                    </a:solidFill>
                  </a:tcPr>
                </a:tc>
                <a:tc>
                  <a:txBody>
                    <a:bodyPr/>
                    <a:lstStyle/>
                    <a:p>
                      <a:pPr marL="1346200" algn="l">
                        <a:lnSpc>
                          <a:spcPts val="930"/>
                        </a:lnSpc>
                        <a:spcBef>
                          <a:spcPts val="475"/>
                        </a:spcBef>
                      </a:pPr>
                      <a:r>
                        <a:rPr lang="en-AU" sz="800" dirty="0">
                          <a:latin typeface="Aktiv Grotesk"/>
                          <a:cs typeface="Aktiv Grotesk"/>
                        </a:rPr>
                        <a:t>1009276</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4128366630"/>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DIMAX/DURA Y-STRAINER FILTER 316 250MM</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1009277</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1147100044"/>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DIMAX/DURA Y-STRAINER FILTER 316 300MM</a:t>
                      </a:r>
                    </a:p>
                  </a:txBody>
                  <a:tcPr marL="0" marR="0" marT="60325" marB="0">
                    <a:solidFill>
                      <a:srgbClr val="E5E5E5"/>
                    </a:solidFill>
                  </a:tcPr>
                </a:tc>
                <a:tc>
                  <a:txBody>
                    <a:bodyPr/>
                    <a:lstStyle/>
                    <a:p>
                      <a:pPr marL="1346200" algn="l">
                        <a:lnSpc>
                          <a:spcPts val="930"/>
                        </a:lnSpc>
                        <a:spcBef>
                          <a:spcPts val="475"/>
                        </a:spcBef>
                      </a:pPr>
                      <a:r>
                        <a:rPr lang="en-AU" sz="800" dirty="0">
                          <a:latin typeface="Aktiv Grotesk"/>
                          <a:cs typeface="Aktiv Grotesk"/>
                        </a:rPr>
                        <a:t>1009278</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577255239"/>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50MM</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9512590</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2581453411"/>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65MM</a:t>
                      </a:r>
                    </a:p>
                  </a:txBody>
                  <a:tcPr marL="0" marR="0" marT="60325" marB="0">
                    <a:solidFill>
                      <a:srgbClr val="E5E5E5"/>
                    </a:solidFill>
                  </a:tcPr>
                </a:tc>
                <a:tc>
                  <a:txBody>
                    <a:bodyPr/>
                    <a:lstStyle/>
                    <a:p>
                      <a:pPr marL="1346200" algn="l">
                        <a:lnSpc>
                          <a:spcPts val="930"/>
                        </a:lnSpc>
                        <a:spcBef>
                          <a:spcPts val="475"/>
                        </a:spcBef>
                      </a:pPr>
                      <a:r>
                        <a:rPr lang="en-AU" sz="800" dirty="0">
                          <a:latin typeface="Aktiv Grotesk"/>
                          <a:cs typeface="Aktiv Grotesk"/>
                        </a:rPr>
                        <a:t>9512591</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581462268"/>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80MM</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9512592</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2101697705"/>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100MM</a:t>
                      </a:r>
                    </a:p>
                  </a:txBody>
                  <a:tcPr marL="0" marR="0" marT="60325" marB="0">
                    <a:solidFill>
                      <a:srgbClr val="E5E5E5"/>
                    </a:solidFill>
                  </a:tcPr>
                </a:tc>
                <a:tc>
                  <a:txBody>
                    <a:bodyPr/>
                    <a:lstStyle/>
                    <a:p>
                      <a:pPr marL="1346200" algn="l">
                        <a:lnSpc>
                          <a:spcPts val="930"/>
                        </a:lnSpc>
                        <a:spcBef>
                          <a:spcPts val="475"/>
                        </a:spcBef>
                      </a:pPr>
                      <a:r>
                        <a:rPr lang="en-AU" sz="800" dirty="0">
                          <a:latin typeface="Aktiv Grotesk"/>
                          <a:cs typeface="Aktiv Grotesk"/>
                        </a:rPr>
                        <a:t>9512593</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124638914"/>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125MM</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9512594</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798451319"/>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150MM</a:t>
                      </a:r>
                    </a:p>
                  </a:txBody>
                  <a:tcPr marL="0" marR="0" marT="60325" marB="0">
                    <a:solidFill>
                      <a:srgbClr val="E5E5E5"/>
                    </a:solidFill>
                  </a:tcPr>
                </a:tc>
                <a:tc>
                  <a:txBody>
                    <a:bodyPr/>
                    <a:lstStyle/>
                    <a:p>
                      <a:pPr marL="1346200" algn="l">
                        <a:lnSpc>
                          <a:spcPts val="930"/>
                        </a:lnSpc>
                        <a:spcBef>
                          <a:spcPts val="475"/>
                        </a:spcBef>
                      </a:pPr>
                      <a:r>
                        <a:rPr lang="en-AU" sz="800" dirty="0">
                          <a:latin typeface="Aktiv Grotesk"/>
                          <a:cs typeface="Aktiv Grotesk"/>
                        </a:rPr>
                        <a:t>9512595</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1064382693"/>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200MM</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9512596</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3042281385"/>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250MM</a:t>
                      </a:r>
                    </a:p>
                  </a:txBody>
                  <a:tcPr marL="0" marR="0" marT="60325" marB="0">
                    <a:solidFill>
                      <a:srgbClr val="E5E5E5"/>
                    </a:solidFill>
                  </a:tcPr>
                </a:tc>
                <a:tc>
                  <a:txBody>
                    <a:bodyPr/>
                    <a:lstStyle/>
                    <a:p>
                      <a:pPr marL="1346200" algn="l">
                        <a:lnSpc>
                          <a:spcPts val="930"/>
                        </a:lnSpc>
                        <a:spcBef>
                          <a:spcPts val="475"/>
                        </a:spcBef>
                      </a:pPr>
                      <a:r>
                        <a:rPr lang="en-AU" sz="800" dirty="0">
                          <a:latin typeface="Aktiv Grotesk"/>
                          <a:cs typeface="Aktiv Grotesk"/>
                        </a:rPr>
                        <a:t>9512597</a:t>
                      </a:r>
                      <a:endParaRPr sz="800" dirty="0">
                        <a:latin typeface="Aktiv Grotesk"/>
                        <a:cs typeface="Aktiv Grotesk"/>
                      </a:endParaRPr>
                    </a:p>
                  </a:txBody>
                  <a:tcPr marL="0" marR="0" marT="60325" marB="0">
                    <a:solidFill>
                      <a:srgbClr val="E5E5E5"/>
                    </a:solidFill>
                  </a:tcPr>
                </a:tc>
                <a:extLst>
                  <a:ext uri="{0D108BD9-81ED-4DB2-BD59-A6C34878D82A}">
                    <a16:rowId xmlns:a16="http://schemas.microsoft.com/office/drawing/2014/main" val="3679878708"/>
                  </a:ext>
                </a:extLst>
              </a:tr>
              <a:tr h="252000">
                <a:tc>
                  <a:txBody>
                    <a:bodyPr/>
                    <a:lstStyle/>
                    <a:p>
                      <a:pPr marL="143510" marR="0" lvl="0" indent="0" defTabSz="914400" eaLnBrk="1" fontAlgn="auto" latinLnBrk="0" hangingPunct="1">
                        <a:lnSpc>
                          <a:spcPts val="930"/>
                        </a:lnSpc>
                        <a:spcBef>
                          <a:spcPts val="475"/>
                        </a:spcBef>
                        <a:spcAft>
                          <a:spcPts val="0"/>
                        </a:spcAft>
                        <a:buClrTx/>
                        <a:buSzTx/>
                        <a:buFontTx/>
                        <a:buNone/>
                        <a:tabLst/>
                        <a:defRPr/>
                      </a:pPr>
                      <a:r>
                        <a:rPr lang="sv-SE" sz="800" dirty="0">
                          <a:latin typeface="Aktiv Grotesk"/>
                          <a:cs typeface="Aktiv Grotesk"/>
                        </a:rPr>
                        <a:t>DIMAX SPARE Y-STRAINER GASKET EPDM  300MM</a:t>
                      </a:r>
                    </a:p>
                  </a:txBody>
                  <a:tcPr marL="0" marR="0" marT="60325" marB="0">
                    <a:solidFill>
                      <a:srgbClr val="FFFFFF"/>
                    </a:solidFill>
                  </a:tcPr>
                </a:tc>
                <a:tc>
                  <a:txBody>
                    <a:bodyPr/>
                    <a:lstStyle/>
                    <a:p>
                      <a:pPr marL="1346200" algn="l">
                        <a:lnSpc>
                          <a:spcPts val="930"/>
                        </a:lnSpc>
                        <a:spcBef>
                          <a:spcPts val="475"/>
                        </a:spcBef>
                      </a:pPr>
                      <a:r>
                        <a:rPr lang="en-AU" sz="800" dirty="0">
                          <a:latin typeface="Aktiv Grotesk"/>
                          <a:cs typeface="Aktiv Grotesk"/>
                        </a:rPr>
                        <a:t>9512598</a:t>
                      </a:r>
                      <a:endParaRPr sz="800" dirty="0">
                        <a:latin typeface="Aktiv Grotesk"/>
                        <a:cs typeface="Aktiv Grotesk"/>
                      </a:endParaRPr>
                    </a:p>
                  </a:txBody>
                  <a:tcPr marL="0" marR="0" marT="60325" marB="0">
                    <a:solidFill>
                      <a:srgbClr val="FFFFFF"/>
                    </a:solidFill>
                  </a:tcPr>
                </a:tc>
                <a:extLst>
                  <a:ext uri="{0D108BD9-81ED-4DB2-BD59-A6C34878D82A}">
                    <a16:rowId xmlns:a16="http://schemas.microsoft.com/office/drawing/2014/main" val="4028912940"/>
                  </a:ext>
                </a:extLst>
              </a:tr>
            </a:tbl>
          </a:graphicData>
        </a:graphic>
      </p:graphicFrame>
      <p:sp>
        <p:nvSpPr>
          <p:cNvPr id="16" name="object 16"/>
          <p:cNvSpPr txBox="1"/>
          <p:nvPr/>
        </p:nvSpPr>
        <p:spPr>
          <a:xfrm>
            <a:off x="444500" y="1841500"/>
            <a:ext cx="690880" cy="147320"/>
          </a:xfrm>
          <a:prstGeom prst="rect">
            <a:avLst/>
          </a:prstGeom>
        </p:spPr>
        <p:txBody>
          <a:bodyPr vert="horz" wrap="square" lIns="0" tIns="12700" rIns="0" bIns="0" rtlCol="0">
            <a:spAutoFit/>
          </a:bodyPr>
          <a:lstStyle/>
          <a:p>
            <a:pPr marL="12700">
              <a:lnSpc>
                <a:spcPct val="100000"/>
              </a:lnSpc>
              <a:spcBef>
                <a:spcPts val="100"/>
              </a:spcBef>
            </a:pPr>
            <a:r>
              <a:rPr sz="800" b="1" spc="-20" dirty="0">
                <a:latin typeface="Aktiv Grotesk"/>
                <a:cs typeface="Aktiv Grotesk"/>
              </a:rPr>
              <a:t>SPARE</a:t>
            </a:r>
            <a:r>
              <a:rPr sz="800" b="1" spc="10" dirty="0">
                <a:latin typeface="Aktiv Grotesk"/>
                <a:cs typeface="Aktiv Grotesk"/>
              </a:rPr>
              <a:t> </a:t>
            </a:r>
            <a:r>
              <a:rPr sz="800" b="1" spc="-10" dirty="0">
                <a:latin typeface="Aktiv Grotesk"/>
                <a:cs typeface="Aktiv Grotesk"/>
              </a:rPr>
              <a:t>PARTS</a:t>
            </a:r>
            <a:endParaRPr sz="800" dirty="0">
              <a:latin typeface="Aktiv Grotesk"/>
              <a:cs typeface="Aktiv Grotesk"/>
            </a:endParaRPr>
          </a:p>
        </p:txBody>
      </p:sp>
      <p:sp>
        <p:nvSpPr>
          <p:cNvPr id="24" name="object 24"/>
          <p:cNvSpPr/>
          <p:nvPr/>
        </p:nvSpPr>
        <p:spPr>
          <a:xfrm>
            <a:off x="0" y="9773996"/>
            <a:ext cx="7560309" cy="918210"/>
          </a:xfrm>
          <a:custGeom>
            <a:avLst/>
            <a:gdLst/>
            <a:ahLst/>
            <a:cxnLst/>
            <a:rect l="l" t="t" r="r" b="b"/>
            <a:pathLst>
              <a:path w="7560309" h="918209">
                <a:moveTo>
                  <a:pt x="7559992" y="0"/>
                </a:moveTo>
                <a:lnTo>
                  <a:pt x="0" y="0"/>
                </a:lnTo>
                <a:lnTo>
                  <a:pt x="0" y="918006"/>
                </a:lnTo>
                <a:lnTo>
                  <a:pt x="7559992" y="918006"/>
                </a:lnTo>
                <a:lnTo>
                  <a:pt x="7559992" y="0"/>
                </a:lnTo>
                <a:close/>
              </a:path>
            </a:pathLst>
          </a:custGeom>
          <a:solidFill>
            <a:srgbClr val="000000"/>
          </a:solidFill>
        </p:spPr>
        <p:txBody>
          <a:bodyPr wrap="square" lIns="0" tIns="0" rIns="0" bIns="0" rtlCol="0"/>
          <a:lstStyle/>
          <a:p>
            <a:endParaRPr/>
          </a:p>
        </p:txBody>
      </p:sp>
      <p:sp>
        <p:nvSpPr>
          <p:cNvPr id="26" name="object 26"/>
          <p:cNvSpPr txBox="1"/>
          <p:nvPr/>
        </p:nvSpPr>
        <p:spPr>
          <a:xfrm>
            <a:off x="4443760" y="9995247"/>
            <a:ext cx="2672080" cy="251351"/>
          </a:xfrm>
          <a:prstGeom prst="rect">
            <a:avLst/>
          </a:prstGeom>
        </p:spPr>
        <p:txBody>
          <a:bodyPr vert="horz" wrap="square" lIns="0" tIns="0" rIns="0" bIns="0" rtlCol="0">
            <a:spAutoFit/>
          </a:bodyPr>
          <a:lstStyle/>
          <a:p>
            <a:pPr marL="1318895">
              <a:lnSpc>
                <a:spcPts val="830"/>
              </a:lnSpc>
            </a:pPr>
            <a:r>
              <a:rPr sz="800" b="1" dirty="0">
                <a:solidFill>
                  <a:srgbClr val="FFB81C"/>
                </a:solidFill>
                <a:latin typeface="Aktiv Grotesk"/>
                <a:cs typeface="Aktiv Grotesk"/>
              </a:rPr>
              <a:t>CALL</a:t>
            </a:r>
            <a:r>
              <a:rPr sz="800" b="1" spc="-15" dirty="0">
                <a:solidFill>
                  <a:srgbClr val="FFB81C"/>
                </a:solidFill>
                <a:latin typeface="Aktiv Grotesk"/>
                <a:cs typeface="Aktiv Grotesk"/>
              </a:rPr>
              <a:t> </a:t>
            </a:r>
            <a:r>
              <a:rPr sz="800" b="1" dirty="0">
                <a:solidFill>
                  <a:srgbClr val="FFB81C"/>
                </a:solidFill>
                <a:latin typeface="Aktiv Grotesk"/>
                <a:cs typeface="Aktiv Grotesk"/>
              </a:rPr>
              <a:t>1800</a:t>
            </a:r>
            <a:r>
              <a:rPr sz="800" b="1" spc="-15" dirty="0">
                <a:solidFill>
                  <a:srgbClr val="FFB81C"/>
                </a:solidFill>
                <a:latin typeface="Aktiv Grotesk"/>
                <a:cs typeface="Aktiv Grotesk"/>
              </a:rPr>
              <a:t> </a:t>
            </a:r>
            <a:r>
              <a:rPr sz="800" b="1" dirty="0">
                <a:solidFill>
                  <a:srgbClr val="FFB81C"/>
                </a:solidFill>
                <a:latin typeface="Aktiv Grotesk"/>
                <a:cs typeface="Aktiv Grotesk"/>
              </a:rPr>
              <a:t>032</a:t>
            </a:r>
            <a:r>
              <a:rPr sz="800" b="1" spc="-15" dirty="0">
                <a:solidFill>
                  <a:srgbClr val="FFB81C"/>
                </a:solidFill>
                <a:latin typeface="Aktiv Grotesk"/>
                <a:cs typeface="Aktiv Grotesk"/>
              </a:rPr>
              <a:t> </a:t>
            </a:r>
            <a:r>
              <a:rPr sz="800" b="1" dirty="0">
                <a:solidFill>
                  <a:srgbClr val="FFB81C"/>
                </a:solidFill>
                <a:latin typeface="Aktiv Grotesk"/>
                <a:cs typeface="Aktiv Grotesk"/>
              </a:rPr>
              <a:t>566</a:t>
            </a:r>
            <a:r>
              <a:rPr sz="800" b="1" spc="-15" dirty="0">
                <a:solidFill>
                  <a:srgbClr val="FFB81C"/>
                </a:solidFill>
                <a:latin typeface="Aktiv Grotesk"/>
                <a:cs typeface="Aktiv Grotesk"/>
              </a:rPr>
              <a:t> </a:t>
            </a:r>
            <a:r>
              <a:rPr sz="800" b="1" dirty="0">
                <a:solidFill>
                  <a:srgbClr val="FFB81C"/>
                </a:solidFill>
                <a:latin typeface="Aktiv Grotesk"/>
                <a:cs typeface="Aktiv Grotesk"/>
              </a:rPr>
              <a:t>or</a:t>
            </a:r>
            <a:r>
              <a:rPr sz="800" b="1" spc="-15" dirty="0">
                <a:solidFill>
                  <a:srgbClr val="FFB81C"/>
                </a:solidFill>
                <a:latin typeface="Aktiv Grotesk"/>
                <a:cs typeface="Aktiv Grotesk"/>
              </a:rPr>
              <a:t> </a:t>
            </a:r>
            <a:r>
              <a:rPr sz="800" b="1" spc="-10" dirty="0">
                <a:solidFill>
                  <a:srgbClr val="FFB81C"/>
                </a:solidFill>
                <a:latin typeface="Aktiv Grotesk"/>
                <a:cs typeface="Aktiv Grotesk"/>
              </a:rPr>
              <a:t>VISIT</a:t>
            </a:r>
            <a:endParaRPr sz="800" dirty="0">
              <a:latin typeface="Aktiv Grotesk"/>
              <a:cs typeface="Aktiv Grotesk"/>
            </a:endParaRPr>
          </a:p>
          <a:p>
            <a:pPr marL="12700" algn="r">
              <a:lnSpc>
                <a:spcPct val="100000"/>
              </a:lnSpc>
              <a:spcBef>
                <a:spcPts val="200"/>
              </a:spcBef>
            </a:pPr>
            <a:r>
              <a:rPr sz="800" b="1" spc="-10" dirty="0">
                <a:solidFill>
                  <a:srgbClr val="FFB81C"/>
                </a:solidFill>
                <a:latin typeface="Aktiv Grotesk"/>
                <a:cs typeface="Aktiv Grotesk"/>
                <a:hlinkClick r:id="rId2"/>
              </a:rPr>
              <a:t>www.reece.com.au/storefinder</a:t>
            </a:r>
            <a:r>
              <a:rPr sz="800" b="1" spc="-20" dirty="0">
                <a:solidFill>
                  <a:srgbClr val="FFB81C"/>
                </a:solidFill>
                <a:latin typeface="Aktiv Grotesk"/>
                <a:cs typeface="Aktiv Grotesk"/>
              </a:rPr>
              <a:t> </a:t>
            </a:r>
            <a:r>
              <a:rPr sz="800" b="1" dirty="0">
                <a:solidFill>
                  <a:srgbClr val="FFB81C"/>
                </a:solidFill>
                <a:latin typeface="Aktiv Grotesk"/>
                <a:cs typeface="Aktiv Grotesk"/>
              </a:rPr>
              <a:t>for</a:t>
            </a:r>
            <a:r>
              <a:rPr sz="800" b="1" spc="-15" dirty="0">
                <a:solidFill>
                  <a:srgbClr val="FFB81C"/>
                </a:solidFill>
                <a:latin typeface="Aktiv Grotesk"/>
                <a:cs typeface="Aktiv Grotesk"/>
              </a:rPr>
              <a:t> </a:t>
            </a:r>
            <a:r>
              <a:rPr sz="800" b="1" dirty="0">
                <a:solidFill>
                  <a:srgbClr val="FFB81C"/>
                </a:solidFill>
                <a:latin typeface="Aktiv Grotesk"/>
                <a:cs typeface="Aktiv Grotesk"/>
              </a:rPr>
              <a:t>your</a:t>
            </a:r>
            <a:r>
              <a:rPr sz="800" b="1" spc="-15" dirty="0">
                <a:solidFill>
                  <a:srgbClr val="FFB81C"/>
                </a:solidFill>
                <a:latin typeface="Aktiv Grotesk"/>
                <a:cs typeface="Aktiv Grotesk"/>
              </a:rPr>
              <a:t> </a:t>
            </a:r>
            <a:r>
              <a:rPr sz="800" b="1" dirty="0">
                <a:solidFill>
                  <a:srgbClr val="FFB81C"/>
                </a:solidFill>
                <a:latin typeface="Aktiv Grotesk"/>
                <a:cs typeface="Aktiv Grotesk"/>
              </a:rPr>
              <a:t>nearest</a:t>
            </a:r>
            <a:r>
              <a:rPr sz="800" b="1" spc="-15" dirty="0">
                <a:solidFill>
                  <a:srgbClr val="FFB81C"/>
                </a:solidFill>
                <a:latin typeface="Aktiv Grotesk"/>
                <a:cs typeface="Aktiv Grotesk"/>
              </a:rPr>
              <a:t> </a:t>
            </a:r>
            <a:r>
              <a:rPr sz="800" b="1" spc="-10" dirty="0">
                <a:solidFill>
                  <a:srgbClr val="FFB81C"/>
                </a:solidFill>
                <a:latin typeface="Aktiv Grotesk"/>
                <a:cs typeface="Aktiv Grotesk"/>
              </a:rPr>
              <a:t>branch</a:t>
            </a:r>
            <a:endParaRPr sz="800" dirty="0">
              <a:latin typeface="Aktiv Grotesk"/>
              <a:cs typeface="Aktiv Grotesk"/>
            </a:endParaRPr>
          </a:p>
        </p:txBody>
      </p:sp>
      <p:sp>
        <p:nvSpPr>
          <p:cNvPr id="3" name="object 38">
            <a:extLst>
              <a:ext uri="{FF2B5EF4-FFF2-40B4-BE49-F238E27FC236}">
                <a16:creationId xmlns:a16="http://schemas.microsoft.com/office/drawing/2014/main" id="{91EC034D-F76D-35CD-B3B9-F4F76589F94F}"/>
              </a:ext>
            </a:extLst>
          </p:cNvPr>
          <p:cNvSpPr txBox="1">
            <a:spLocks noGrp="1"/>
          </p:cNvSpPr>
          <p:nvPr>
            <p:ph type="ftr" sz="quarter" idx="5"/>
          </p:nvPr>
        </p:nvSpPr>
        <p:spPr>
          <a:xfrm>
            <a:off x="428788" y="9904142"/>
            <a:ext cx="3418204" cy="718145"/>
          </a:xfrm>
          <a:prstGeom prst="rect">
            <a:avLst/>
          </a:prstGeom>
        </p:spPr>
        <p:txBody>
          <a:bodyPr vert="horz" wrap="square" lIns="0" tIns="0" rIns="0" bIns="0" rtlCol="0">
            <a:spAutoFit/>
          </a:bodyPr>
          <a:lstStyle/>
          <a:p>
            <a:pPr marL="12700" marR="0" lvl="0" indent="0" defTabSz="914400" eaLnBrk="1" fontAlgn="auto" latinLnBrk="0" hangingPunct="1">
              <a:lnSpc>
                <a:spcPts val="650"/>
              </a:lnSpc>
              <a:spcBef>
                <a:spcPts val="0"/>
              </a:spcBef>
              <a:spcAft>
                <a:spcPts val="0"/>
              </a:spcAft>
              <a:buClrTx/>
              <a:buSzTx/>
              <a:buFontTx/>
              <a:buNone/>
              <a:tabLst/>
              <a:defRPr/>
            </a:pPr>
            <a:r>
              <a:rPr lang="en-AU" dirty="0">
                <a:solidFill>
                  <a:prstClr val="white"/>
                </a:solidFill>
              </a:rPr>
              <a:t>All</a:t>
            </a:r>
            <a:r>
              <a:rPr lang="en-AU" spc="-10"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trademarks</a:t>
            </a:r>
            <a:r>
              <a:rPr lang="en-AU" spc="-5" dirty="0">
                <a:solidFill>
                  <a:prstClr val="white"/>
                </a:solidFill>
              </a:rPr>
              <a:t> </a:t>
            </a:r>
            <a:r>
              <a:rPr lang="en-AU" dirty="0">
                <a:solidFill>
                  <a:prstClr val="white"/>
                </a:solidFill>
              </a:rPr>
              <a:t>and</a:t>
            </a:r>
            <a:r>
              <a:rPr lang="en-AU" spc="-5" dirty="0">
                <a:solidFill>
                  <a:prstClr val="white"/>
                </a:solidFill>
              </a:rPr>
              <a:t> </a:t>
            </a:r>
            <a:r>
              <a:rPr lang="en-AU" dirty="0">
                <a:solidFill>
                  <a:prstClr val="white"/>
                </a:solidFill>
              </a:rPr>
              <a:t>logos</a:t>
            </a:r>
            <a:r>
              <a:rPr lang="en-AU" spc="-10" dirty="0">
                <a:solidFill>
                  <a:prstClr val="white"/>
                </a:solidFill>
              </a:rPr>
              <a:t> </a:t>
            </a:r>
            <a:r>
              <a:rPr lang="en-AU" dirty="0">
                <a:solidFill>
                  <a:prstClr val="white"/>
                </a:solidFill>
              </a:rPr>
              <a:t>are</a:t>
            </a:r>
            <a:r>
              <a:rPr lang="en-AU" spc="-5" dirty="0">
                <a:solidFill>
                  <a:prstClr val="white"/>
                </a:solidFill>
              </a:rPr>
              <a:t> </a:t>
            </a:r>
            <a:r>
              <a:rPr lang="en-AU" dirty="0">
                <a:solidFill>
                  <a:prstClr val="white"/>
                </a:solidFill>
              </a:rPr>
              <a:t>owned</a:t>
            </a:r>
            <a:r>
              <a:rPr lang="en-AU" spc="-5" dirty="0">
                <a:solidFill>
                  <a:prstClr val="white"/>
                </a:solidFill>
              </a:rPr>
              <a:t> </a:t>
            </a:r>
            <a:r>
              <a:rPr lang="en-AU" dirty="0">
                <a:solidFill>
                  <a:prstClr val="white"/>
                </a:solidFill>
              </a:rPr>
              <a:t>by</a:t>
            </a:r>
            <a:r>
              <a:rPr lang="en-AU" spc="-5" dirty="0">
                <a:solidFill>
                  <a:prstClr val="white"/>
                </a:solidFill>
              </a:rPr>
              <a:t> </a:t>
            </a:r>
            <a:r>
              <a:rPr lang="en-AU" dirty="0">
                <a:solidFill>
                  <a:prstClr val="white"/>
                </a:solidFill>
              </a:rPr>
              <a:t>Reece</a:t>
            </a:r>
            <a:r>
              <a:rPr lang="en-AU" spc="-5" dirty="0">
                <a:solidFill>
                  <a:prstClr val="white"/>
                </a:solidFill>
              </a:rPr>
              <a:t> </a:t>
            </a:r>
            <a:r>
              <a:rPr lang="en-AU" spc="-10" dirty="0">
                <a:solidFill>
                  <a:prstClr val="white"/>
                </a:solidFill>
              </a:rPr>
              <a:t>Group </a:t>
            </a:r>
            <a:r>
              <a:rPr lang="en-AU" dirty="0">
                <a:solidFill>
                  <a:prstClr val="white"/>
                </a:solidFill>
              </a:rPr>
              <a:t>Pty</a:t>
            </a:r>
            <a:r>
              <a:rPr lang="en-AU" spc="-5" dirty="0">
                <a:solidFill>
                  <a:prstClr val="white"/>
                </a:solidFill>
              </a:rPr>
              <a:t> </a:t>
            </a:r>
            <a:r>
              <a:rPr lang="en-AU" spc="-10" dirty="0">
                <a:solidFill>
                  <a:prstClr val="white"/>
                </a:solidFill>
              </a:rPr>
              <a:t>Ltd.</a:t>
            </a:r>
            <a:r>
              <a:rPr lang="en-AU" spc="-5" dirty="0">
                <a:solidFill>
                  <a:prstClr val="white"/>
                </a:solidFill>
              </a:rPr>
              <a:t> The words TYTON</a:t>
            </a:r>
            <a:r>
              <a:rPr lang="en-AU" dirty="0"/>
              <a:t>®, TYTON-LOK® and TYTON JOINT® are United States Pipe and Foundry Co. Inc. trademarks and are registered as such in the United States Patent Office and some 45 other countries. Reece and Viadux are an exclusively authorised and licensed user of these trademarks within Australia and New Zealand. </a:t>
            </a:r>
            <a:r>
              <a:rPr lang="en-AU" dirty="0">
                <a:solidFill>
                  <a:prstClr val="white"/>
                </a:solidFill>
              </a:rPr>
              <a:t>All</a:t>
            </a:r>
            <a:r>
              <a:rPr lang="en-AU" spc="-5" dirty="0">
                <a:solidFill>
                  <a:prstClr val="white"/>
                </a:solidFill>
              </a:rPr>
              <a:t> </a:t>
            </a:r>
            <a:r>
              <a:rPr lang="en-AU" dirty="0">
                <a:solidFill>
                  <a:prstClr val="white"/>
                </a:solidFill>
              </a:rPr>
              <a:t>other</a:t>
            </a:r>
            <a:r>
              <a:rPr lang="en-AU" spc="-10" dirty="0">
                <a:solidFill>
                  <a:prstClr val="white"/>
                </a:solidFill>
              </a:rPr>
              <a:t> brand</a:t>
            </a:r>
            <a:r>
              <a:rPr lang="en-AU" spc="-5" dirty="0">
                <a:solidFill>
                  <a:prstClr val="white"/>
                </a:solidFill>
              </a:rPr>
              <a:t> </a:t>
            </a:r>
            <a:r>
              <a:rPr lang="en-AU" dirty="0">
                <a:solidFill>
                  <a:prstClr val="white"/>
                </a:solidFill>
              </a:rPr>
              <a:t>or</a:t>
            </a:r>
            <a:r>
              <a:rPr lang="en-AU" spc="-5" dirty="0">
                <a:solidFill>
                  <a:prstClr val="white"/>
                </a:solidFill>
              </a:rPr>
              <a:t> </a:t>
            </a:r>
            <a:r>
              <a:rPr lang="en-AU" spc="-10" dirty="0">
                <a:solidFill>
                  <a:prstClr val="white"/>
                </a:solidFill>
              </a:rPr>
              <a:t>product </a:t>
            </a:r>
            <a:r>
              <a:rPr lang="en-AU" dirty="0">
                <a:solidFill>
                  <a:prstClr val="white"/>
                </a:solidFill>
              </a:rPr>
              <a:t>names</a:t>
            </a:r>
            <a:r>
              <a:rPr lang="en-AU" spc="-5" dirty="0">
                <a:solidFill>
                  <a:prstClr val="white"/>
                </a:solidFill>
              </a:rPr>
              <a:t> </a:t>
            </a:r>
            <a:r>
              <a:rPr lang="en-AU" dirty="0">
                <a:solidFill>
                  <a:prstClr val="white"/>
                </a:solidFill>
              </a:rPr>
              <a:t>are </a:t>
            </a:r>
            <a:r>
              <a:rPr lang="en-AU" spc="-10" dirty="0">
                <a:solidFill>
                  <a:prstClr val="white"/>
                </a:solidFill>
              </a:rPr>
              <a:t>trademarks</a:t>
            </a:r>
            <a:r>
              <a:rPr lang="en-AU" dirty="0">
                <a:solidFill>
                  <a:prstClr val="white"/>
                </a:solidFill>
              </a:rPr>
              <a:t> or </a:t>
            </a:r>
            <a:r>
              <a:rPr lang="en-AU" spc="-10" dirty="0">
                <a:solidFill>
                  <a:prstClr val="white"/>
                </a:solidFill>
              </a:rPr>
              <a:t>registered</a:t>
            </a:r>
            <a:r>
              <a:rPr lang="en-AU" dirty="0">
                <a:solidFill>
                  <a:prstClr val="white"/>
                </a:solidFill>
              </a:rPr>
              <a:t> marks of their </a:t>
            </a:r>
            <a:r>
              <a:rPr lang="en-AU" spc="-10" dirty="0">
                <a:solidFill>
                  <a:prstClr val="white"/>
                </a:solidFill>
              </a:rPr>
              <a:t>respective</a:t>
            </a:r>
            <a:r>
              <a:rPr lang="en-AU" dirty="0">
                <a:solidFill>
                  <a:prstClr val="white"/>
                </a:solidFill>
              </a:rPr>
              <a:t> owners and </a:t>
            </a:r>
            <a:r>
              <a:rPr lang="en-AU" spc="-10" dirty="0">
                <a:solidFill>
                  <a:prstClr val="white"/>
                </a:solidFill>
              </a:rPr>
              <a:t>displayed</a:t>
            </a:r>
            <a:r>
              <a:rPr lang="en-AU" dirty="0">
                <a:solidFill>
                  <a:prstClr val="white"/>
                </a:solidFill>
              </a:rPr>
              <a:t> by </a:t>
            </a:r>
            <a:r>
              <a:rPr lang="en-AU" spc="-10" dirty="0">
                <a:solidFill>
                  <a:prstClr val="white"/>
                </a:solidFill>
              </a:rPr>
              <a:t>agreement.  Because</a:t>
            </a:r>
            <a:r>
              <a:rPr lang="en-AU" dirty="0">
                <a:solidFill>
                  <a:prstClr val="white"/>
                </a:solidFill>
              </a:rPr>
              <a:t> we are</a:t>
            </a:r>
            <a:r>
              <a:rPr lang="en-AU" spc="5" dirty="0">
                <a:solidFill>
                  <a:prstClr val="white"/>
                </a:solidFill>
              </a:rPr>
              <a:t> </a:t>
            </a:r>
            <a:r>
              <a:rPr lang="en-AU" spc="-10" dirty="0">
                <a:solidFill>
                  <a:prstClr val="white"/>
                </a:solidFill>
              </a:rPr>
              <a:t>continuously</a:t>
            </a:r>
            <a:r>
              <a:rPr lang="en-AU" dirty="0">
                <a:solidFill>
                  <a:prstClr val="white"/>
                </a:solidFill>
              </a:rPr>
              <a:t> </a:t>
            </a:r>
            <a:r>
              <a:rPr lang="en-AU" spc="-10" dirty="0">
                <a:solidFill>
                  <a:prstClr val="white"/>
                </a:solidFill>
              </a:rPr>
              <a:t>improving</a:t>
            </a:r>
            <a:r>
              <a:rPr lang="en-AU" spc="5" dirty="0">
                <a:solidFill>
                  <a:prstClr val="white"/>
                </a:solidFill>
              </a:rPr>
              <a:t> </a:t>
            </a:r>
            <a:r>
              <a:rPr lang="en-AU" dirty="0">
                <a:solidFill>
                  <a:prstClr val="white"/>
                </a:solidFill>
              </a:rPr>
              <a:t>our </a:t>
            </a:r>
            <a:r>
              <a:rPr lang="en-AU" spc="-10" dirty="0">
                <a:solidFill>
                  <a:prstClr val="white"/>
                </a:solidFill>
              </a:rPr>
              <a:t>products</a:t>
            </a:r>
            <a:r>
              <a:rPr lang="en-AU" dirty="0">
                <a:solidFill>
                  <a:prstClr val="white"/>
                </a:solidFill>
              </a:rPr>
              <a:t> and</a:t>
            </a:r>
            <a:r>
              <a:rPr lang="en-AU" spc="5" dirty="0">
                <a:solidFill>
                  <a:prstClr val="white"/>
                </a:solidFill>
              </a:rPr>
              <a:t> </a:t>
            </a:r>
            <a:r>
              <a:rPr lang="en-AU" dirty="0">
                <a:solidFill>
                  <a:prstClr val="white"/>
                </a:solidFill>
              </a:rPr>
              <a:t>services, Reece</a:t>
            </a:r>
            <a:r>
              <a:rPr lang="en-AU" spc="5" dirty="0">
                <a:solidFill>
                  <a:prstClr val="white"/>
                </a:solidFill>
              </a:rPr>
              <a:t> </a:t>
            </a:r>
            <a:r>
              <a:rPr lang="en-AU" spc="-10" dirty="0">
                <a:solidFill>
                  <a:prstClr val="white"/>
                </a:solidFill>
              </a:rPr>
              <a:t>reserves</a:t>
            </a:r>
            <a:r>
              <a:rPr lang="en-AU" dirty="0">
                <a:solidFill>
                  <a:prstClr val="white"/>
                </a:solidFill>
              </a:rPr>
              <a:t> the right</a:t>
            </a:r>
            <a:r>
              <a:rPr lang="en-AU" spc="5" dirty="0">
                <a:solidFill>
                  <a:prstClr val="white"/>
                </a:solidFill>
              </a:rPr>
              <a:t> </a:t>
            </a:r>
            <a:r>
              <a:rPr lang="en-AU" spc="-25" dirty="0">
                <a:solidFill>
                  <a:prstClr val="white"/>
                </a:solidFill>
              </a:rPr>
              <a:t>to </a:t>
            </a:r>
            <a:r>
              <a:rPr lang="en-AU" dirty="0">
                <a:solidFill>
                  <a:prstClr val="white"/>
                </a:solidFill>
              </a:rPr>
              <a:t>change </a:t>
            </a:r>
            <a:r>
              <a:rPr lang="en-AU" spc="-10" dirty="0">
                <a:solidFill>
                  <a:prstClr val="white"/>
                </a:solidFill>
              </a:rPr>
              <a:t>specifications</a:t>
            </a:r>
            <a:r>
              <a:rPr lang="en-AU" spc="5" dirty="0">
                <a:solidFill>
                  <a:prstClr val="white"/>
                </a:solidFill>
              </a:rPr>
              <a:t> </a:t>
            </a:r>
            <a:r>
              <a:rPr lang="en-AU" dirty="0">
                <a:solidFill>
                  <a:prstClr val="white"/>
                </a:solidFill>
              </a:rPr>
              <a:t>without prior</a:t>
            </a:r>
            <a:r>
              <a:rPr lang="en-AU" spc="5" dirty="0">
                <a:solidFill>
                  <a:prstClr val="white"/>
                </a:solidFill>
              </a:rPr>
              <a:t> </a:t>
            </a:r>
            <a:r>
              <a:rPr lang="en-AU" dirty="0">
                <a:solidFill>
                  <a:prstClr val="white"/>
                </a:solidFill>
              </a:rPr>
              <a:t>notice.</a:t>
            </a:r>
            <a:r>
              <a:rPr lang="en-AU" spc="140" dirty="0">
                <a:solidFill>
                  <a:prstClr val="white"/>
                </a:solidFill>
              </a:rPr>
              <a:t> </a:t>
            </a:r>
            <a:r>
              <a:rPr lang="en-AU" dirty="0">
                <a:solidFill>
                  <a:prstClr val="white"/>
                </a:solidFill>
              </a:rPr>
              <a:t>[V04-</a:t>
            </a:r>
            <a:r>
              <a:rPr lang="en-AU" spc="-10" dirty="0">
                <a:solidFill>
                  <a:prstClr val="white"/>
                </a:solidFill>
              </a:rPr>
              <a:t>20260724]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B81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db57f9f-ee51-420d-af65-6b5ea990242e">
      <Terms xmlns="http://schemas.microsoft.com/office/infopath/2007/PartnerControls"/>
    </lcf76f155ced4ddcb4097134ff3c332f>
    <TaxCatchAll xmlns="d66647a0-d291-4283-9e48-8cc6f755e06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A3DB9E67D4B141959B4E7F49894B2D" ma:contentTypeVersion="20" ma:contentTypeDescription="Create a new document." ma:contentTypeScope="" ma:versionID="49c79b86e0bbf4cd44287e1ae14fe943">
  <xsd:schema xmlns:xsd="http://www.w3.org/2001/XMLSchema" xmlns:xs="http://www.w3.org/2001/XMLSchema" xmlns:p="http://schemas.microsoft.com/office/2006/metadata/properties" xmlns:ns2="4db57f9f-ee51-420d-af65-6b5ea990242e" xmlns:ns3="d66647a0-d291-4283-9e48-8cc6f755e063" targetNamespace="http://schemas.microsoft.com/office/2006/metadata/properties" ma:root="true" ma:fieldsID="9a1de0fdb02dc42120a2881ec4d45fa7" ns2:_="" ns3:_="">
    <xsd:import namespace="4db57f9f-ee51-420d-af65-6b5ea990242e"/>
    <xsd:import namespace="d66647a0-d291-4283-9e48-8cc6f755e06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b57f9f-ee51-420d-af65-6b5ea99024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1507f64-b171-45b3-8711-8b92d20f7a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6647a0-d291-4283-9e48-8cc6f755e06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d40e16b-a4e6-4c13-ab78-0f2290bb2ec8}" ma:internalName="TaxCatchAll" ma:showField="CatchAllData" ma:web="d66647a0-d291-4283-9e48-8cc6f755e0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64C924F-2D17-45CA-8096-33ADA6A00206}">
  <ds:schemaRefs>
    <ds:schemaRef ds:uri="http://schemas.microsoft.com/sharepoint/v3/contenttype/forms"/>
  </ds:schemaRefs>
</ds:datastoreItem>
</file>

<file path=customXml/itemProps2.xml><?xml version="1.0" encoding="utf-8"?>
<ds:datastoreItem xmlns:ds="http://schemas.openxmlformats.org/officeDocument/2006/customXml" ds:itemID="{90BE621C-2D2C-46ED-970D-DD61E4F96221}">
  <ds:schemaRefs>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dcmitype/"/>
    <ds:schemaRef ds:uri="http://purl.org/dc/elements/1.1/"/>
    <ds:schemaRef ds:uri="http://www.w3.org/XML/1998/namespace"/>
    <ds:schemaRef ds:uri="http://schemas.microsoft.com/office/infopath/2007/PartnerControls"/>
    <ds:schemaRef ds:uri="d66647a0-d291-4283-9e48-8cc6f755e063"/>
    <ds:schemaRef ds:uri="4db57f9f-ee51-420d-af65-6b5ea990242e"/>
  </ds:schemaRefs>
</ds:datastoreItem>
</file>

<file path=customXml/itemProps3.xml><?xml version="1.0" encoding="utf-8"?>
<ds:datastoreItem xmlns:ds="http://schemas.openxmlformats.org/officeDocument/2006/customXml" ds:itemID="{2152E559-2BF4-4856-8EB6-44980213CE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b57f9f-ee51-420d-af65-6b5ea990242e"/>
    <ds:schemaRef ds:uri="d66647a0-d291-4283-9e48-8cc6f755e0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1557</TotalTime>
  <Words>1053</Words>
  <Application>Microsoft Office PowerPoint</Application>
  <PresentationFormat>Custom</PresentationFormat>
  <Paragraphs>251</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Sophie Chowne</cp:lastModifiedBy>
  <cp:revision>3</cp:revision>
  <dcterms:created xsi:type="dcterms:W3CDTF">2025-08-13T04:34:38Z</dcterms:created>
  <dcterms:modified xsi:type="dcterms:W3CDTF">2026-09-15T01:36:24Z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2025-07-31T00:00:00Z</vt:filetime>
  </property>
  <property fmtid="{D5CDD505-2E9C-101B-9397-08002B2CF9AE}" pid="3" name="Creator">
    <vt:lpwstr>Adobe InDesign 20.1 (Macintosh)</vt:lpwstr>
  </property>
  <property fmtid="{D5CDD505-2E9C-101B-9397-08002B2CF9AE}" pid="4" name="LastSaved">
    <vt:filetime>2025-08-13T00:00:00Z</vt:filetime>
  </property>
  <property fmtid="{D5CDD505-2E9C-101B-9397-08002B2CF9AE}" pid="5" name="Producer">
    <vt:lpwstr>Adobe PDF Library 17.0</vt:lpwstr>
  </property>
  <property fmtid="{D5CDD505-2E9C-101B-9397-08002B2CF9AE}" pid="6" name="ContentTypeId">
    <vt:lpwstr>0x010100B3A3DB9E67D4B141959B4E7F49894B2D</vt:lpwstr>
  </property>
</Properties>
</file>